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6" r:id="rId2"/>
    <p:sldId id="267" r:id="rId3"/>
    <p:sldId id="268" r:id="rId4"/>
    <p:sldId id="269" r:id="rId5"/>
    <p:sldId id="270" r:id="rId6"/>
    <p:sldId id="271" r:id="rId7"/>
    <p:sldId id="289" r:id="rId8"/>
    <p:sldId id="300" r:id="rId9"/>
    <p:sldId id="272" r:id="rId10"/>
    <p:sldId id="303" r:id="rId11"/>
    <p:sldId id="282" r:id="rId12"/>
    <p:sldId id="304" r:id="rId13"/>
    <p:sldId id="297" r:id="rId14"/>
    <p:sldId id="295" r:id="rId15"/>
    <p:sldId id="296" r:id="rId16"/>
    <p:sldId id="299" r:id="rId17"/>
    <p:sldId id="290" r:id="rId18"/>
    <p:sldId id="301" r:id="rId19"/>
    <p:sldId id="291" r:id="rId20"/>
    <p:sldId id="302" r:id="rId21"/>
    <p:sldId id="305" r:id="rId22"/>
    <p:sldId id="273" r:id="rId23"/>
    <p:sldId id="298" r:id="rId24"/>
    <p:sldId id="274" r:id="rId25"/>
    <p:sldId id="308" r:id="rId26"/>
    <p:sldId id="276" r:id="rId27"/>
    <p:sldId id="275" r:id="rId28"/>
    <p:sldId id="306" r:id="rId29"/>
    <p:sldId id="307" r:id="rId3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5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433" autoAdjust="0"/>
  </p:normalViewPr>
  <p:slideViewPr>
    <p:cSldViewPr>
      <p:cViewPr varScale="1">
        <p:scale>
          <a:sx n="95" d="100"/>
          <a:sy n="95" d="100"/>
        </p:scale>
        <p:origin x="-10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47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1184C-BB17-45FC-9C5A-F912E5AF755F}" type="doc">
      <dgm:prSet loTypeId="urn:microsoft.com/office/officeart/2005/8/layout/bProcess4" loCatId="process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915A9F9-3831-48BE-8D5A-154F95088819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Announce in Unified Agenda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5881CA61-809C-4FD4-ACB9-4B951DA3FB0B}" type="parTrans" cxnId="{572D0275-99D5-44E7-9C21-C614306033A8}">
      <dgm:prSet/>
      <dgm:spPr/>
      <dgm:t>
        <a:bodyPr/>
        <a:lstStyle/>
        <a:p>
          <a:endParaRPr lang="en-US"/>
        </a:p>
      </dgm:t>
    </dgm:pt>
    <dgm:pt modelId="{5C19332B-D45F-4972-BE99-69C7BB8CDF74}" type="sibTrans" cxnId="{572D0275-99D5-44E7-9C21-C614306033A8}">
      <dgm:prSet/>
      <dgm:spPr/>
      <dgm:t>
        <a:bodyPr/>
        <a:lstStyle/>
        <a:p>
          <a:endParaRPr lang="en-US"/>
        </a:p>
      </dgm:t>
    </dgm:pt>
    <dgm:pt modelId="{7DEDF439-3492-4564-A6A7-9C9BAEC2D1C8}">
      <dgm:prSet phldrT="[Text]"/>
      <dgm:spPr/>
      <dgm:t>
        <a:bodyPr/>
        <a:lstStyle/>
        <a:p>
          <a:r>
            <a:rPr lang="en-US" dirty="0" smtClean="0"/>
            <a:t>Agency develops draft NPRM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CD3865C8-6BE7-49F0-801E-DF376212832A}" type="parTrans" cxnId="{8A908FD4-EB5C-43A0-8A9F-17594FE3369C}">
      <dgm:prSet/>
      <dgm:spPr/>
      <dgm:t>
        <a:bodyPr/>
        <a:lstStyle/>
        <a:p>
          <a:endParaRPr lang="en-US"/>
        </a:p>
      </dgm:t>
    </dgm:pt>
    <dgm:pt modelId="{AA29C8DD-BE92-45CE-B984-E716F56DFC53}" type="sibTrans" cxnId="{8A908FD4-EB5C-43A0-8A9F-17594FE3369C}">
      <dgm:prSet/>
      <dgm:spPr/>
      <dgm:t>
        <a:bodyPr/>
        <a:lstStyle/>
        <a:p>
          <a:endParaRPr lang="en-US"/>
        </a:p>
      </dgm:t>
    </dgm:pt>
    <dgm:pt modelId="{535424D8-1AC5-4D1D-910A-234D8BE48721}">
      <dgm:prSet phldrT="[Text]"/>
      <dgm:spPr/>
      <dgm:t>
        <a:bodyPr/>
        <a:lstStyle/>
        <a:p>
          <a:r>
            <a:rPr lang="en-US" dirty="0" smtClean="0"/>
            <a:t>Departmental (HHS) review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BE95D0FB-22B3-43EC-80A8-586E4303E74A}" type="parTrans" cxnId="{D10B249C-3514-452B-87BE-8DBB2FDA77AB}">
      <dgm:prSet/>
      <dgm:spPr/>
      <dgm:t>
        <a:bodyPr/>
        <a:lstStyle/>
        <a:p>
          <a:endParaRPr lang="en-US"/>
        </a:p>
      </dgm:t>
    </dgm:pt>
    <dgm:pt modelId="{B186BC18-D829-4951-8D7D-98F04A2AD045}" type="sibTrans" cxnId="{D10B249C-3514-452B-87BE-8DBB2FDA77AB}">
      <dgm:prSet/>
      <dgm:spPr/>
      <dgm:t>
        <a:bodyPr/>
        <a:lstStyle/>
        <a:p>
          <a:endParaRPr lang="en-US"/>
        </a:p>
      </dgm:t>
    </dgm:pt>
    <dgm:pt modelId="{88FD9628-1D03-4ED2-BDDC-55D1C6CB76C9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Public comment period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62C8478E-4E26-4E66-871F-FDEC6FF2E708}" type="parTrans" cxnId="{B94092F6-1860-4F7C-B2F7-1EE199FFF7EE}">
      <dgm:prSet/>
      <dgm:spPr/>
      <dgm:t>
        <a:bodyPr/>
        <a:lstStyle/>
        <a:p>
          <a:endParaRPr lang="en-US"/>
        </a:p>
      </dgm:t>
    </dgm:pt>
    <dgm:pt modelId="{9E5CDFF2-8CC1-40AB-BDC2-ED7766A301A2}" type="sibTrans" cxnId="{B94092F6-1860-4F7C-B2F7-1EE199FFF7EE}">
      <dgm:prSet/>
      <dgm:spPr/>
      <dgm:t>
        <a:bodyPr/>
        <a:lstStyle/>
        <a:p>
          <a:endParaRPr lang="en-US"/>
        </a:p>
      </dgm:t>
    </dgm:pt>
    <dgm:pt modelId="{2C27D1AA-C726-4D37-B2D8-7D7DC4F533AA}">
      <dgm:prSet phldrT="[Text]"/>
      <dgm:spPr/>
      <dgm:t>
        <a:bodyPr/>
        <a:lstStyle/>
        <a:p>
          <a:r>
            <a:rPr lang="en-US" dirty="0" smtClean="0"/>
            <a:t>Departmental review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91031CD9-9C27-44E5-AD0E-B248921260E8}" type="parTrans" cxnId="{481F2D40-39F5-4650-87A9-348A89C29F87}">
      <dgm:prSet/>
      <dgm:spPr/>
      <dgm:t>
        <a:bodyPr/>
        <a:lstStyle/>
        <a:p>
          <a:endParaRPr lang="en-US"/>
        </a:p>
      </dgm:t>
    </dgm:pt>
    <dgm:pt modelId="{C8BCDC0F-AFD0-4AEC-802B-54572999FFBD}" type="sibTrans" cxnId="{481F2D40-39F5-4650-87A9-348A89C29F87}">
      <dgm:prSet/>
      <dgm:spPr/>
      <dgm:t>
        <a:bodyPr/>
        <a:lstStyle/>
        <a:p>
          <a:endParaRPr lang="en-US"/>
        </a:p>
      </dgm:t>
    </dgm:pt>
    <dgm:pt modelId="{CFB01452-F654-4D0E-8F30-2508E2BFA1B7}">
      <dgm:prSet phldrT="[Text]"/>
      <dgm:spPr/>
      <dgm:t>
        <a:bodyPr/>
        <a:lstStyle/>
        <a:p>
          <a:r>
            <a:rPr lang="en-US" dirty="0" smtClean="0"/>
            <a:t>OMB review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87F9A71E-16C1-4389-AA2B-ACA978E6958F}" type="parTrans" cxnId="{79C25E58-AA64-4A06-A7C8-F0D1C8946C4E}">
      <dgm:prSet/>
      <dgm:spPr/>
      <dgm:t>
        <a:bodyPr/>
        <a:lstStyle/>
        <a:p>
          <a:endParaRPr lang="en-US"/>
        </a:p>
      </dgm:t>
    </dgm:pt>
    <dgm:pt modelId="{4F991FAE-B98D-44AD-9573-2AAEBA385C63}" type="sibTrans" cxnId="{79C25E58-AA64-4A06-A7C8-F0D1C8946C4E}">
      <dgm:prSet/>
      <dgm:spPr/>
      <dgm:t>
        <a:bodyPr/>
        <a:lstStyle/>
        <a:p>
          <a:endParaRPr lang="en-US"/>
        </a:p>
      </dgm:t>
    </dgm:pt>
    <dgm:pt modelId="{AB0C6605-EE8B-4858-ADF5-13873C8CAE2D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Publish final rule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801BD1BA-E297-4335-93C5-64E7CD78C6B9}" type="parTrans" cxnId="{C795A334-5FA1-4E34-BD21-B6A51A4A474B}">
      <dgm:prSet/>
      <dgm:spPr/>
      <dgm:t>
        <a:bodyPr/>
        <a:lstStyle/>
        <a:p>
          <a:endParaRPr lang="en-US"/>
        </a:p>
      </dgm:t>
    </dgm:pt>
    <dgm:pt modelId="{03450CAD-D0AF-47CB-AF7F-6B2883C08D2B}" type="sibTrans" cxnId="{C795A334-5FA1-4E34-BD21-B6A51A4A474B}">
      <dgm:prSet/>
      <dgm:spPr/>
      <dgm:t>
        <a:bodyPr/>
        <a:lstStyle/>
        <a:p>
          <a:endParaRPr lang="en-US"/>
        </a:p>
      </dgm:t>
    </dgm:pt>
    <dgm:pt modelId="{55DBD85A-9821-4936-9249-47C7057D9688}">
      <dgm:prSet phldrT="[Text]"/>
      <dgm:spPr/>
      <dgm:t>
        <a:bodyPr/>
        <a:lstStyle/>
        <a:p>
          <a:r>
            <a:rPr lang="en-US" dirty="0" smtClean="0"/>
            <a:t>Congressional review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71673F59-16D3-4FC9-9B87-90C8D331D332}" type="parTrans" cxnId="{59839B44-6416-468A-96F3-82782D781C10}">
      <dgm:prSet/>
      <dgm:spPr/>
      <dgm:t>
        <a:bodyPr/>
        <a:lstStyle/>
        <a:p>
          <a:endParaRPr lang="en-US"/>
        </a:p>
      </dgm:t>
    </dgm:pt>
    <dgm:pt modelId="{2FCBFF28-B21C-48AE-B5BE-EA2E09758E81}" type="sibTrans" cxnId="{59839B44-6416-468A-96F3-82782D781C10}">
      <dgm:prSet/>
      <dgm:spPr/>
      <dgm:t>
        <a:bodyPr/>
        <a:lstStyle/>
        <a:p>
          <a:endParaRPr lang="en-US"/>
        </a:p>
      </dgm:t>
    </dgm:pt>
    <dgm:pt modelId="{C01CFCB9-6A6F-414D-8F75-04257A286B35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Rule takes effect (e.g., 90 days after publication)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44BE9C1F-4052-49D2-A6D1-5957DE343983}" type="parTrans" cxnId="{91B6C142-F67D-4728-892F-AF086BF40AA2}">
      <dgm:prSet/>
      <dgm:spPr/>
      <dgm:t>
        <a:bodyPr/>
        <a:lstStyle/>
        <a:p>
          <a:endParaRPr lang="en-US"/>
        </a:p>
      </dgm:t>
    </dgm:pt>
    <dgm:pt modelId="{A58057DC-3F79-426C-8E03-A53922EDEBA1}" type="sibTrans" cxnId="{91B6C142-F67D-4728-892F-AF086BF40AA2}">
      <dgm:prSet/>
      <dgm:spPr/>
      <dgm:t>
        <a:bodyPr/>
        <a:lstStyle/>
        <a:p>
          <a:endParaRPr lang="en-US"/>
        </a:p>
      </dgm:t>
    </dgm:pt>
    <dgm:pt modelId="{E2976DCA-5272-4641-B1F3-52B561233F32}">
      <dgm:prSet phldrT="[Text]"/>
      <dgm:spPr/>
      <dgm:t>
        <a:bodyPr/>
        <a:lstStyle/>
        <a:p>
          <a:r>
            <a:rPr lang="en-US" dirty="0" smtClean="0"/>
            <a:t>OMB review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81FCA08D-D00E-47F6-BBC2-426D95733E32}" type="parTrans" cxnId="{AB599868-02EE-4884-9E2B-16FE83E8C929}">
      <dgm:prSet/>
      <dgm:spPr/>
      <dgm:t>
        <a:bodyPr/>
        <a:lstStyle/>
        <a:p>
          <a:endParaRPr lang="en-US"/>
        </a:p>
      </dgm:t>
    </dgm:pt>
    <dgm:pt modelId="{2CFA87F3-3B33-4164-80B4-BC35952DBF4C}" type="sibTrans" cxnId="{AB599868-02EE-4884-9E2B-16FE83E8C929}">
      <dgm:prSet/>
      <dgm:spPr/>
      <dgm:t>
        <a:bodyPr/>
        <a:lstStyle/>
        <a:p>
          <a:endParaRPr lang="en-US"/>
        </a:p>
      </dgm:t>
    </dgm:pt>
    <dgm:pt modelId="{53BCEFBD-970D-4C29-BD87-734F69D88E0B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Publish in Federal Register 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AE09CFE6-3602-4221-9123-A2BE23EC98A2}" type="parTrans" cxnId="{76B6DF5A-A438-40B9-997B-665B0942763D}">
      <dgm:prSet/>
      <dgm:spPr/>
      <dgm:t>
        <a:bodyPr/>
        <a:lstStyle/>
        <a:p>
          <a:endParaRPr lang="en-US"/>
        </a:p>
      </dgm:t>
    </dgm:pt>
    <dgm:pt modelId="{E296F51D-53DA-4259-815B-0C189E804569}" type="sibTrans" cxnId="{76B6DF5A-A438-40B9-997B-665B0942763D}">
      <dgm:prSet/>
      <dgm:spPr/>
      <dgm:t>
        <a:bodyPr/>
        <a:lstStyle/>
        <a:p>
          <a:endParaRPr lang="en-US"/>
        </a:p>
      </dgm:t>
    </dgm:pt>
    <dgm:pt modelId="{8D7E10C9-EAE8-4675-88D3-1B493B836346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Agency response to comments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/>
        </a:ext>
      </dgm:extLst>
    </dgm:pt>
    <dgm:pt modelId="{B29CB491-8573-4C0A-8FF5-73698B2AE7DF}" type="parTrans" cxnId="{132CCD11-4A91-4153-AC19-1AC5BA75C44D}">
      <dgm:prSet/>
      <dgm:spPr/>
      <dgm:t>
        <a:bodyPr/>
        <a:lstStyle/>
        <a:p>
          <a:endParaRPr lang="en-US"/>
        </a:p>
      </dgm:t>
    </dgm:pt>
    <dgm:pt modelId="{D518D0C6-46A7-43DD-A8BD-08B03EE939AB}" type="sibTrans" cxnId="{132CCD11-4A91-4153-AC19-1AC5BA75C44D}">
      <dgm:prSet/>
      <dgm:spPr/>
      <dgm:t>
        <a:bodyPr/>
        <a:lstStyle/>
        <a:p>
          <a:endParaRPr lang="en-US"/>
        </a:p>
      </dgm:t>
    </dgm:pt>
    <dgm:pt modelId="{82BA31A9-4C4E-4BE7-9731-F0427D7174B4}" type="pres">
      <dgm:prSet presAssocID="{C581184C-BB17-45FC-9C5A-F912E5AF755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DB083F1-9F42-4BFA-9023-8ECB72C06CE7}" type="pres">
      <dgm:prSet presAssocID="{7915A9F9-3831-48BE-8D5A-154F95088819}" presName="compNode" presStyleCnt="0"/>
      <dgm:spPr/>
      <dgm:t>
        <a:bodyPr/>
        <a:lstStyle/>
        <a:p>
          <a:endParaRPr lang="en-US"/>
        </a:p>
      </dgm:t>
    </dgm:pt>
    <dgm:pt modelId="{82E9C387-E9CC-46C5-847A-D45F5CE14840}" type="pres">
      <dgm:prSet presAssocID="{7915A9F9-3831-48BE-8D5A-154F95088819}" presName="dummyConnPt" presStyleCnt="0"/>
      <dgm:spPr/>
      <dgm:t>
        <a:bodyPr/>
        <a:lstStyle/>
        <a:p>
          <a:endParaRPr lang="en-US"/>
        </a:p>
      </dgm:t>
    </dgm:pt>
    <dgm:pt modelId="{6EB59547-5DC9-4156-80A2-6464B50A374F}" type="pres">
      <dgm:prSet presAssocID="{7915A9F9-3831-48BE-8D5A-154F95088819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F4C280-0A31-4C98-BA2C-E391A2CAD4B6}" type="pres">
      <dgm:prSet presAssocID="{5C19332B-D45F-4972-BE99-69C7BB8CDF74}" presName="sibTrans" presStyleLbl="bgSibTrans2D1" presStyleIdx="0" presStyleCnt="11"/>
      <dgm:spPr/>
      <dgm:t>
        <a:bodyPr/>
        <a:lstStyle/>
        <a:p>
          <a:endParaRPr lang="en-US"/>
        </a:p>
      </dgm:t>
    </dgm:pt>
    <dgm:pt modelId="{AA4532F0-0D15-49BD-A842-005FBFD2F26B}" type="pres">
      <dgm:prSet presAssocID="{7DEDF439-3492-4564-A6A7-9C9BAEC2D1C8}" presName="compNode" presStyleCnt="0"/>
      <dgm:spPr/>
      <dgm:t>
        <a:bodyPr/>
        <a:lstStyle/>
        <a:p>
          <a:endParaRPr lang="en-US"/>
        </a:p>
      </dgm:t>
    </dgm:pt>
    <dgm:pt modelId="{0A2EA908-62A1-4CF1-A9AD-50DC27FF5B1F}" type="pres">
      <dgm:prSet presAssocID="{7DEDF439-3492-4564-A6A7-9C9BAEC2D1C8}" presName="dummyConnPt" presStyleCnt="0"/>
      <dgm:spPr/>
      <dgm:t>
        <a:bodyPr/>
        <a:lstStyle/>
        <a:p>
          <a:endParaRPr lang="en-US"/>
        </a:p>
      </dgm:t>
    </dgm:pt>
    <dgm:pt modelId="{2B139279-7AAA-4851-A82D-AF1D24FAB5DD}" type="pres">
      <dgm:prSet presAssocID="{7DEDF439-3492-4564-A6A7-9C9BAEC2D1C8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61EA61-7901-44F0-A199-4866B1495DA0}" type="pres">
      <dgm:prSet presAssocID="{AA29C8DD-BE92-45CE-B984-E716F56DFC53}" presName="sibTrans" presStyleLbl="bgSibTrans2D1" presStyleIdx="1" presStyleCnt="11"/>
      <dgm:spPr/>
      <dgm:t>
        <a:bodyPr/>
        <a:lstStyle/>
        <a:p>
          <a:endParaRPr lang="en-US"/>
        </a:p>
      </dgm:t>
    </dgm:pt>
    <dgm:pt modelId="{211D1F9E-DA12-488D-A0D0-42B42A66001C}" type="pres">
      <dgm:prSet presAssocID="{535424D8-1AC5-4D1D-910A-234D8BE48721}" presName="compNode" presStyleCnt="0"/>
      <dgm:spPr/>
      <dgm:t>
        <a:bodyPr/>
        <a:lstStyle/>
        <a:p>
          <a:endParaRPr lang="en-US"/>
        </a:p>
      </dgm:t>
    </dgm:pt>
    <dgm:pt modelId="{319849CA-1C17-4EF5-8A5D-CAD8BF61BEED}" type="pres">
      <dgm:prSet presAssocID="{535424D8-1AC5-4D1D-910A-234D8BE48721}" presName="dummyConnPt" presStyleCnt="0"/>
      <dgm:spPr/>
      <dgm:t>
        <a:bodyPr/>
        <a:lstStyle/>
        <a:p>
          <a:endParaRPr lang="en-US"/>
        </a:p>
      </dgm:t>
    </dgm:pt>
    <dgm:pt modelId="{85927325-581E-41F0-AD89-DB40102B902B}" type="pres">
      <dgm:prSet presAssocID="{535424D8-1AC5-4D1D-910A-234D8BE48721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55A68B-B167-42EA-A70F-CC21BCB47B68}" type="pres">
      <dgm:prSet presAssocID="{B186BC18-D829-4951-8D7D-98F04A2AD045}" presName="sibTrans" presStyleLbl="bgSibTrans2D1" presStyleIdx="2" presStyleCnt="11"/>
      <dgm:spPr/>
      <dgm:t>
        <a:bodyPr/>
        <a:lstStyle/>
        <a:p>
          <a:endParaRPr lang="en-US"/>
        </a:p>
      </dgm:t>
    </dgm:pt>
    <dgm:pt modelId="{7885F762-EB15-4D9D-A07E-9BE5EE019A81}" type="pres">
      <dgm:prSet presAssocID="{E2976DCA-5272-4641-B1F3-52B561233F32}" presName="compNode" presStyleCnt="0"/>
      <dgm:spPr/>
      <dgm:t>
        <a:bodyPr/>
        <a:lstStyle/>
        <a:p>
          <a:endParaRPr lang="en-US"/>
        </a:p>
      </dgm:t>
    </dgm:pt>
    <dgm:pt modelId="{711B0533-995F-4F54-A9C0-DEF240A5A41B}" type="pres">
      <dgm:prSet presAssocID="{E2976DCA-5272-4641-B1F3-52B561233F32}" presName="dummyConnPt" presStyleCnt="0"/>
      <dgm:spPr/>
      <dgm:t>
        <a:bodyPr/>
        <a:lstStyle/>
        <a:p>
          <a:endParaRPr lang="en-US"/>
        </a:p>
      </dgm:t>
    </dgm:pt>
    <dgm:pt modelId="{06F7ADB4-5733-4C87-98F0-EE70F346C156}" type="pres">
      <dgm:prSet presAssocID="{E2976DCA-5272-4641-B1F3-52B561233F32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CC938-0007-4644-A9AE-EA2EA6956D69}" type="pres">
      <dgm:prSet presAssocID="{2CFA87F3-3B33-4164-80B4-BC35952DBF4C}" presName="sibTrans" presStyleLbl="bgSibTrans2D1" presStyleIdx="3" presStyleCnt="11"/>
      <dgm:spPr/>
      <dgm:t>
        <a:bodyPr/>
        <a:lstStyle/>
        <a:p>
          <a:endParaRPr lang="en-US"/>
        </a:p>
      </dgm:t>
    </dgm:pt>
    <dgm:pt modelId="{3E027082-00C9-489C-85CE-B1CF1DC4BF84}" type="pres">
      <dgm:prSet presAssocID="{53BCEFBD-970D-4C29-BD87-734F69D88E0B}" presName="compNode" presStyleCnt="0"/>
      <dgm:spPr/>
      <dgm:t>
        <a:bodyPr/>
        <a:lstStyle/>
        <a:p>
          <a:endParaRPr lang="en-US"/>
        </a:p>
      </dgm:t>
    </dgm:pt>
    <dgm:pt modelId="{F15F3BE7-795A-4D9D-BC3B-7BE48BBF185C}" type="pres">
      <dgm:prSet presAssocID="{53BCEFBD-970D-4C29-BD87-734F69D88E0B}" presName="dummyConnPt" presStyleCnt="0"/>
      <dgm:spPr/>
      <dgm:t>
        <a:bodyPr/>
        <a:lstStyle/>
        <a:p>
          <a:endParaRPr lang="en-US"/>
        </a:p>
      </dgm:t>
    </dgm:pt>
    <dgm:pt modelId="{8AC4CF8A-AECB-46AF-ACD4-A0117EFD4FE9}" type="pres">
      <dgm:prSet presAssocID="{53BCEFBD-970D-4C29-BD87-734F69D88E0B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E9A8D-53CE-46FD-A1CC-9A72502CCDE2}" type="pres">
      <dgm:prSet presAssocID="{E296F51D-53DA-4259-815B-0C189E804569}" presName="sibTrans" presStyleLbl="bgSibTrans2D1" presStyleIdx="4" presStyleCnt="11"/>
      <dgm:spPr/>
      <dgm:t>
        <a:bodyPr/>
        <a:lstStyle/>
        <a:p>
          <a:endParaRPr lang="en-US"/>
        </a:p>
      </dgm:t>
    </dgm:pt>
    <dgm:pt modelId="{0724A65D-44AC-46B9-9796-0106AB5571FB}" type="pres">
      <dgm:prSet presAssocID="{88FD9628-1D03-4ED2-BDDC-55D1C6CB76C9}" presName="compNode" presStyleCnt="0"/>
      <dgm:spPr/>
      <dgm:t>
        <a:bodyPr/>
        <a:lstStyle/>
        <a:p>
          <a:endParaRPr lang="en-US"/>
        </a:p>
      </dgm:t>
    </dgm:pt>
    <dgm:pt modelId="{9ECC4783-50F9-4EE2-8714-458B64C19FA3}" type="pres">
      <dgm:prSet presAssocID="{88FD9628-1D03-4ED2-BDDC-55D1C6CB76C9}" presName="dummyConnPt" presStyleCnt="0"/>
      <dgm:spPr/>
      <dgm:t>
        <a:bodyPr/>
        <a:lstStyle/>
        <a:p>
          <a:endParaRPr lang="en-US"/>
        </a:p>
      </dgm:t>
    </dgm:pt>
    <dgm:pt modelId="{8C4D0B0E-4540-4787-AAA2-4D8E8B9FFFF1}" type="pres">
      <dgm:prSet presAssocID="{88FD9628-1D03-4ED2-BDDC-55D1C6CB76C9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FBEB66-C8D3-4D52-81FE-526178941063}" type="pres">
      <dgm:prSet presAssocID="{9E5CDFF2-8CC1-40AB-BDC2-ED7766A301A2}" presName="sibTrans" presStyleLbl="bgSibTrans2D1" presStyleIdx="5" presStyleCnt="11"/>
      <dgm:spPr/>
      <dgm:t>
        <a:bodyPr/>
        <a:lstStyle/>
        <a:p>
          <a:endParaRPr lang="en-US"/>
        </a:p>
      </dgm:t>
    </dgm:pt>
    <dgm:pt modelId="{1F5D42E9-9873-4E57-B257-11B9E36F4F71}" type="pres">
      <dgm:prSet presAssocID="{8D7E10C9-EAE8-4675-88D3-1B493B836346}" presName="compNode" presStyleCnt="0"/>
      <dgm:spPr/>
      <dgm:t>
        <a:bodyPr/>
        <a:lstStyle/>
        <a:p>
          <a:endParaRPr lang="en-US"/>
        </a:p>
      </dgm:t>
    </dgm:pt>
    <dgm:pt modelId="{4B98995D-EA78-4948-977B-612A5E97040A}" type="pres">
      <dgm:prSet presAssocID="{8D7E10C9-EAE8-4675-88D3-1B493B836346}" presName="dummyConnPt" presStyleCnt="0"/>
      <dgm:spPr/>
      <dgm:t>
        <a:bodyPr/>
        <a:lstStyle/>
        <a:p>
          <a:endParaRPr lang="en-US"/>
        </a:p>
      </dgm:t>
    </dgm:pt>
    <dgm:pt modelId="{3D8050DD-3998-49CE-AF83-4AB7CD40AAAB}" type="pres">
      <dgm:prSet presAssocID="{8D7E10C9-EAE8-4675-88D3-1B493B836346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F81E5-B7D8-4367-92B6-0615FAE6ECB8}" type="pres">
      <dgm:prSet presAssocID="{D518D0C6-46A7-43DD-A8BD-08B03EE939AB}" presName="sibTrans" presStyleLbl="bgSibTrans2D1" presStyleIdx="6" presStyleCnt="11"/>
      <dgm:spPr/>
      <dgm:t>
        <a:bodyPr/>
        <a:lstStyle/>
        <a:p>
          <a:endParaRPr lang="en-US"/>
        </a:p>
      </dgm:t>
    </dgm:pt>
    <dgm:pt modelId="{C548B616-775F-409B-A5A1-899C07FD58DC}" type="pres">
      <dgm:prSet presAssocID="{2C27D1AA-C726-4D37-B2D8-7D7DC4F533AA}" presName="compNode" presStyleCnt="0"/>
      <dgm:spPr/>
      <dgm:t>
        <a:bodyPr/>
        <a:lstStyle/>
        <a:p>
          <a:endParaRPr lang="en-US"/>
        </a:p>
      </dgm:t>
    </dgm:pt>
    <dgm:pt modelId="{48938D13-6F71-4431-892A-04EBE1DA5BEE}" type="pres">
      <dgm:prSet presAssocID="{2C27D1AA-C726-4D37-B2D8-7D7DC4F533AA}" presName="dummyConnPt" presStyleCnt="0"/>
      <dgm:spPr/>
      <dgm:t>
        <a:bodyPr/>
        <a:lstStyle/>
        <a:p>
          <a:endParaRPr lang="en-US"/>
        </a:p>
      </dgm:t>
    </dgm:pt>
    <dgm:pt modelId="{452FE158-001C-4E10-8B17-A16EB9ABE88A}" type="pres">
      <dgm:prSet presAssocID="{2C27D1AA-C726-4D37-B2D8-7D7DC4F533AA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04211-A187-453F-98E7-46F9891E7FDE}" type="pres">
      <dgm:prSet presAssocID="{C8BCDC0F-AFD0-4AEC-802B-54572999FFBD}" presName="sibTrans" presStyleLbl="bgSibTrans2D1" presStyleIdx="7" presStyleCnt="11"/>
      <dgm:spPr/>
      <dgm:t>
        <a:bodyPr/>
        <a:lstStyle/>
        <a:p>
          <a:endParaRPr lang="en-US"/>
        </a:p>
      </dgm:t>
    </dgm:pt>
    <dgm:pt modelId="{C674935D-C0A2-431F-9446-01E022790CC6}" type="pres">
      <dgm:prSet presAssocID="{CFB01452-F654-4D0E-8F30-2508E2BFA1B7}" presName="compNode" presStyleCnt="0"/>
      <dgm:spPr/>
      <dgm:t>
        <a:bodyPr/>
        <a:lstStyle/>
        <a:p>
          <a:endParaRPr lang="en-US"/>
        </a:p>
      </dgm:t>
    </dgm:pt>
    <dgm:pt modelId="{D55B0D8C-AE3B-4F62-B4AC-17C52A0FA8D3}" type="pres">
      <dgm:prSet presAssocID="{CFB01452-F654-4D0E-8F30-2508E2BFA1B7}" presName="dummyConnPt" presStyleCnt="0"/>
      <dgm:spPr/>
      <dgm:t>
        <a:bodyPr/>
        <a:lstStyle/>
        <a:p>
          <a:endParaRPr lang="en-US"/>
        </a:p>
      </dgm:t>
    </dgm:pt>
    <dgm:pt modelId="{A12143F0-3EC3-42C1-B6D6-9D3747238201}" type="pres">
      <dgm:prSet presAssocID="{CFB01452-F654-4D0E-8F30-2508E2BFA1B7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2B801-D160-443E-BDEA-F606BC9F51FA}" type="pres">
      <dgm:prSet presAssocID="{4F991FAE-B98D-44AD-9573-2AAEBA385C63}" presName="sibTrans" presStyleLbl="bgSibTrans2D1" presStyleIdx="8" presStyleCnt="11"/>
      <dgm:spPr/>
      <dgm:t>
        <a:bodyPr/>
        <a:lstStyle/>
        <a:p>
          <a:endParaRPr lang="en-US"/>
        </a:p>
      </dgm:t>
    </dgm:pt>
    <dgm:pt modelId="{75D2D074-6E91-4BD0-83E3-65A2E9312360}" type="pres">
      <dgm:prSet presAssocID="{AB0C6605-EE8B-4858-ADF5-13873C8CAE2D}" presName="compNode" presStyleCnt="0"/>
      <dgm:spPr/>
      <dgm:t>
        <a:bodyPr/>
        <a:lstStyle/>
        <a:p>
          <a:endParaRPr lang="en-US"/>
        </a:p>
      </dgm:t>
    </dgm:pt>
    <dgm:pt modelId="{A79FBE68-F22D-4D02-918E-8FD042A1CF21}" type="pres">
      <dgm:prSet presAssocID="{AB0C6605-EE8B-4858-ADF5-13873C8CAE2D}" presName="dummyConnPt" presStyleCnt="0"/>
      <dgm:spPr/>
      <dgm:t>
        <a:bodyPr/>
        <a:lstStyle/>
        <a:p>
          <a:endParaRPr lang="en-US"/>
        </a:p>
      </dgm:t>
    </dgm:pt>
    <dgm:pt modelId="{ACD06453-8DE9-48FD-8B32-A1A75478E71B}" type="pres">
      <dgm:prSet presAssocID="{AB0C6605-EE8B-4858-ADF5-13873C8CAE2D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38D2D1-EE2A-4011-A557-55C34364655A}" type="pres">
      <dgm:prSet presAssocID="{03450CAD-D0AF-47CB-AF7F-6B2883C08D2B}" presName="sibTrans" presStyleLbl="bgSibTrans2D1" presStyleIdx="9" presStyleCnt="11"/>
      <dgm:spPr/>
      <dgm:t>
        <a:bodyPr/>
        <a:lstStyle/>
        <a:p>
          <a:endParaRPr lang="en-US"/>
        </a:p>
      </dgm:t>
    </dgm:pt>
    <dgm:pt modelId="{A1AD00A2-E0BD-4DBD-887C-14240C1C2EDD}" type="pres">
      <dgm:prSet presAssocID="{55DBD85A-9821-4936-9249-47C7057D9688}" presName="compNode" presStyleCnt="0"/>
      <dgm:spPr/>
      <dgm:t>
        <a:bodyPr/>
        <a:lstStyle/>
        <a:p>
          <a:endParaRPr lang="en-US"/>
        </a:p>
      </dgm:t>
    </dgm:pt>
    <dgm:pt modelId="{AF546EC6-A2C0-4C85-8825-321D8E365F7E}" type="pres">
      <dgm:prSet presAssocID="{55DBD85A-9821-4936-9249-47C7057D9688}" presName="dummyConnPt" presStyleCnt="0"/>
      <dgm:spPr/>
      <dgm:t>
        <a:bodyPr/>
        <a:lstStyle/>
        <a:p>
          <a:endParaRPr lang="en-US"/>
        </a:p>
      </dgm:t>
    </dgm:pt>
    <dgm:pt modelId="{0258012A-69BA-44ED-B6F1-2C76BEF04EDD}" type="pres">
      <dgm:prSet presAssocID="{55DBD85A-9821-4936-9249-47C7057D9688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3B6-6190-4ADB-AFDA-3A42957289DA}" type="pres">
      <dgm:prSet presAssocID="{2FCBFF28-B21C-48AE-B5BE-EA2E09758E81}" presName="sibTrans" presStyleLbl="bgSibTrans2D1" presStyleIdx="10" presStyleCnt="11"/>
      <dgm:spPr/>
      <dgm:t>
        <a:bodyPr/>
        <a:lstStyle/>
        <a:p>
          <a:endParaRPr lang="en-US"/>
        </a:p>
      </dgm:t>
    </dgm:pt>
    <dgm:pt modelId="{D521A3A2-430B-4639-9008-97EE3D29F64A}" type="pres">
      <dgm:prSet presAssocID="{C01CFCB9-6A6F-414D-8F75-04257A286B35}" presName="compNode" presStyleCnt="0"/>
      <dgm:spPr/>
      <dgm:t>
        <a:bodyPr/>
        <a:lstStyle/>
        <a:p>
          <a:endParaRPr lang="en-US"/>
        </a:p>
      </dgm:t>
    </dgm:pt>
    <dgm:pt modelId="{1E233725-C55E-48CD-A77E-F8020DBC8E82}" type="pres">
      <dgm:prSet presAssocID="{C01CFCB9-6A6F-414D-8F75-04257A286B35}" presName="dummyConnPt" presStyleCnt="0"/>
      <dgm:spPr/>
      <dgm:t>
        <a:bodyPr/>
        <a:lstStyle/>
        <a:p>
          <a:endParaRPr lang="en-US"/>
        </a:p>
      </dgm:t>
    </dgm:pt>
    <dgm:pt modelId="{B3FCEC0E-5CBA-4658-8FC9-4ECDB19DFEF9}" type="pres">
      <dgm:prSet presAssocID="{C01CFCB9-6A6F-414D-8F75-04257A286B35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0B9FF2-14BC-459C-B280-51720DCE2246}" type="presOf" srcId="{7915A9F9-3831-48BE-8D5A-154F95088819}" destId="{6EB59547-5DC9-4156-80A2-6464B50A374F}" srcOrd="0" destOrd="0" presId="urn:microsoft.com/office/officeart/2005/8/layout/bProcess4"/>
    <dgm:cxn modelId="{4E5ECEAA-4076-4B09-9F39-C2022D10A832}" type="presOf" srcId="{E296F51D-53DA-4259-815B-0C189E804569}" destId="{6AFE9A8D-53CE-46FD-A1CC-9A72502CCDE2}" srcOrd="0" destOrd="0" presId="urn:microsoft.com/office/officeart/2005/8/layout/bProcess4"/>
    <dgm:cxn modelId="{8213E259-5AF3-4B3B-9778-2C47031168E8}" type="presOf" srcId="{B186BC18-D829-4951-8D7D-98F04A2AD045}" destId="{E755A68B-B167-42EA-A70F-CC21BCB47B68}" srcOrd="0" destOrd="0" presId="urn:microsoft.com/office/officeart/2005/8/layout/bProcess4"/>
    <dgm:cxn modelId="{531D1F78-BF47-4F67-AB21-DBB30182DC54}" type="presOf" srcId="{8D7E10C9-EAE8-4675-88D3-1B493B836346}" destId="{3D8050DD-3998-49CE-AF83-4AB7CD40AAAB}" srcOrd="0" destOrd="0" presId="urn:microsoft.com/office/officeart/2005/8/layout/bProcess4"/>
    <dgm:cxn modelId="{C795A334-5FA1-4E34-BD21-B6A51A4A474B}" srcId="{C581184C-BB17-45FC-9C5A-F912E5AF755F}" destId="{AB0C6605-EE8B-4858-ADF5-13873C8CAE2D}" srcOrd="9" destOrd="0" parTransId="{801BD1BA-E297-4335-93C5-64E7CD78C6B9}" sibTransId="{03450CAD-D0AF-47CB-AF7F-6B2883C08D2B}"/>
    <dgm:cxn modelId="{8A908FD4-EB5C-43A0-8A9F-17594FE3369C}" srcId="{C581184C-BB17-45FC-9C5A-F912E5AF755F}" destId="{7DEDF439-3492-4564-A6A7-9C9BAEC2D1C8}" srcOrd="1" destOrd="0" parTransId="{CD3865C8-6BE7-49F0-801E-DF376212832A}" sibTransId="{AA29C8DD-BE92-45CE-B984-E716F56DFC53}"/>
    <dgm:cxn modelId="{BAFA45FF-6112-49F3-8D40-2D299DD9C346}" type="presOf" srcId="{E2976DCA-5272-4641-B1F3-52B561233F32}" destId="{06F7ADB4-5733-4C87-98F0-EE70F346C156}" srcOrd="0" destOrd="0" presId="urn:microsoft.com/office/officeart/2005/8/layout/bProcess4"/>
    <dgm:cxn modelId="{53D41A6B-84B8-4E46-9209-B27D47FBE5F9}" type="presOf" srcId="{55DBD85A-9821-4936-9249-47C7057D9688}" destId="{0258012A-69BA-44ED-B6F1-2C76BEF04EDD}" srcOrd="0" destOrd="0" presId="urn:microsoft.com/office/officeart/2005/8/layout/bProcess4"/>
    <dgm:cxn modelId="{B94092F6-1860-4F7C-B2F7-1EE199FFF7EE}" srcId="{C581184C-BB17-45FC-9C5A-F912E5AF755F}" destId="{88FD9628-1D03-4ED2-BDDC-55D1C6CB76C9}" srcOrd="5" destOrd="0" parTransId="{62C8478E-4E26-4E66-871F-FDEC6FF2E708}" sibTransId="{9E5CDFF2-8CC1-40AB-BDC2-ED7766A301A2}"/>
    <dgm:cxn modelId="{9F0932F2-14DE-47BC-B53E-CC101D81545C}" type="presOf" srcId="{2FCBFF28-B21C-48AE-B5BE-EA2E09758E81}" destId="{387AB3B6-6190-4ADB-AFDA-3A42957289DA}" srcOrd="0" destOrd="0" presId="urn:microsoft.com/office/officeart/2005/8/layout/bProcess4"/>
    <dgm:cxn modelId="{76B6DF5A-A438-40B9-997B-665B0942763D}" srcId="{C581184C-BB17-45FC-9C5A-F912E5AF755F}" destId="{53BCEFBD-970D-4C29-BD87-734F69D88E0B}" srcOrd="4" destOrd="0" parTransId="{AE09CFE6-3602-4221-9123-A2BE23EC98A2}" sibTransId="{E296F51D-53DA-4259-815B-0C189E804569}"/>
    <dgm:cxn modelId="{C8ECCA2F-1AC4-4803-8B9A-F367A48117DF}" type="presOf" srcId="{535424D8-1AC5-4D1D-910A-234D8BE48721}" destId="{85927325-581E-41F0-AD89-DB40102B902B}" srcOrd="0" destOrd="0" presId="urn:microsoft.com/office/officeart/2005/8/layout/bProcess4"/>
    <dgm:cxn modelId="{E89F85E5-CB9B-4D60-88DE-E036413DE6EB}" type="presOf" srcId="{AB0C6605-EE8B-4858-ADF5-13873C8CAE2D}" destId="{ACD06453-8DE9-48FD-8B32-A1A75478E71B}" srcOrd="0" destOrd="0" presId="urn:microsoft.com/office/officeart/2005/8/layout/bProcess4"/>
    <dgm:cxn modelId="{9D0C68D8-D28C-46E3-916D-7A08154623A7}" type="presOf" srcId="{88FD9628-1D03-4ED2-BDDC-55D1C6CB76C9}" destId="{8C4D0B0E-4540-4787-AAA2-4D8E8B9FFFF1}" srcOrd="0" destOrd="0" presId="urn:microsoft.com/office/officeart/2005/8/layout/bProcess4"/>
    <dgm:cxn modelId="{79C25E58-AA64-4A06-A7C8-F0D1C8946C4E}" srcId="{C581184C-BB17-45FC-9C5A-F912E5AF755F}" destId="{CFB01452-F654-4D0E-8F30-2508E2BFA1B7}" srcOrd="8" destOrd="0" parTransId="{87F9A71E-16C1-4389-AA2B-ACA978E6958F}" sibTransId="{4F991FAE-B98D-44AD-9573-2AAEBA385C63}"/>
    <dgm:cxn modelId="{91B6C142-F67D-4728-892F-AF086BF40AA2}" srcId="{C581184C-BB17-45FC-9C5A-F912E5AF755F}" destId="{C01CFCB9-6A6F-414D-8F75-04257A286B35}" srcOrd="11" destOrd="0" parTransId="{44BE9C1F-4052-49D2-A6D1-5957DE343983}" sibTransId="{A58057DC-3F79-426C-8E03-A53922EDEBA1}"/>
    <dgm:cxn modelId="{16A2F292-1779-41B9-861D-7BF15E87E3CC}" type="presOf" srcId="{C581184C-BB17-45FC-9C5A-F912E5AF755F}" destId="{82BA31A9-4C4E-4BE7-9731-F0427D7174B4}" srcOrd="0" destOrd="0" presId="urn:microsoft.com/office/officeart/2005/8/layout/bProcess4"/>
    <dgm:cxn modelId="{C5444871-6CF1-43C3-8F41-3BF168107D76}" type="presOf" srcId="{2C27D1AA-C726-4D37-B2D8-7D7DC4F533AA}" destId="{452FE158-001C-4E10-8B17-A16EB9ABE88A}" srcOrd="0" destOrd="0" presId="urn:microsoft.com/office/officeart/2005/8/layout/bProcess4"/>
    <dgm:cxn modelId="{B907FC23-4B5F-40F4-BF0A-AD22C84EC783}" type="presOf" srcId="{7DEDF439-3492-4564-A6A7-9C9BAEC2D1C8}" destId="{2B139279-7AAA-4851-A82D-AF1D24FAB5DD}" srcOrd="0" destOrd="0" presId="urn:microsoft.com/office/officeart/2005/8/layout/bProcess4"/>
    <dgm:cxn modelId="{09036B57-785E-4B49-B015-10143CDE22E0}" type="presOf" srcId="{C8BCDC0F-AFD0-4AEC-802B-54572999FFBD}" destId="{A0504211-A187-453F-98E7-46F9891E7FDE}" srcOrd="0" destOrd="0" presId="urn:microsoft.com/office/officeart/2005/8/layout/bProcess4"/>
    <dgm:cxn modelId="{AB599868-02EE-4884-9E2B-16FE83E8C929}" srcId="{C581184C-BB17-45FC-9C5A-F912E5AF755F}" destId="{E2976DCA-5272-4641-B1F3-52B561233F32}" srcOrd="3" destOrd="0" parTransId="{81FCA08D-D00E-47F6-BBC2-426D95733E32}" sibTransId="{2CFA87F3-3B33-4164-80B4-BC35952DBF4C}"/>
    <dgm:cxn modelId="{00D122DC-1584-470F-B191-4DEB68EC0DCA}" type="presOf" srcId="{5C19332B-D45F-4972-BE99-69C7BB8CDF74}" destId="{7CF4C280-0A31-4C98-BA2C-E391A2CAD4B6}" srcOrd="0" destOrd="0" presId="urn:microsoft.com/office/officeart/2005/8/layout/bProcess4"/>
    <dgm:cxn modelId="{F535BF68-375A-4659-8708-73537B9242AA}" type="presOf" srcId="{C01CFCB9-6A6F-414D-8F75-04257A286B35}" destId="{B3FCEC0E-5CBA-4658-8FC9-4ECDB19DFEF9}" srcOrd="0" destOrd="0" presId="urn:microsoft.com/office/officeart/2005/8/layout/bProcess4"/>
    <dgm:cxn modelId="{572D0275-99D5-44E7-9C21-C614306033A8}" srcId="{C581184C-BB17-45FC-9C5A-F912E5AF755F}" destId="{7915A9F9-3831-48BE-8D5A-154F95088819}" srcOrd="0" destOrd="0" parTransId="{5881CA61-809C-4FD4-ACB9-4B951DA3FB0B}" sibTransId="{5C19332B-D45F-4972-BE99-69C7BB8CDF74}"/>
    <dgm:cxn modelId="{D10B249C-3514-452B-87BE-8DBB2FDA77AB}" srcId="{C581184C-BB17-45FC-9C5A-F912E5AF755F}" destId="{535424D8-1AC5-4D1D-910A-234D8BE48721}" srcOrd="2" destOrd="0" parTransId="{BE95D0FB-22B3-43EC-80A8-586E4303E74A}" sibTransId="{B186BC18-D829-4951-8D7D-98F04A2AD045}"/>
    <dgm:cxn modelId="{59839B44-6416-468A-96F3-82782D781C10}" srcId="{C581184C-BB17-45FC-9C5A-F912E5AF755F}" destId="{55DBD85A-9821-4936-9249-47C7057D9688}" srcOrd="10" destOrd="0" parTransId="{71673F59-16D3-4FC9-9B87-90C8D331D332}" sibTransId="{2FCBFF28-B21C-48AE-B5BE-EA2E09758E81}"/>
    <dgm:cxn modelId="{E68B7B13-A927-4367-B6CD-54C520BE0506}" type="presOf" srcId="{9E5CDFF2-8CC1-40AB-BDC2-ED7766A301A2}" destId="{12FBEB66-C8D3-4D52-81FE-526178941063}" srcOrd="0" destOrd="0" presId="urn:microsoft.com/office/officeart/2005/8/layout/bProcess4"/>
    <dgm:cxn modelId="{43C8D6EC-D9C3-428A-A0B6-57975B0E3BAD}" type="presOf" srcId="{4F991FAE-B98D-44AD-9573-2AAEBA385C63}" destId="{0CE2B801-D160-443E-BDEA-F606BC9F51FA}" srcOrd="0" destOrd="0" presId="urn:microsoft.com/office/officeart/2005/8/layout/bProcess4"/>
    <dgm:cxn modelId="{C6BEFB7F-4FF3-4DDB-9FD1-901605271976}" type="presOf" srcId="{2CFA87F3-3B33-4164-80B4-BC35952DBF4C}" destId="{065CC938-0007-4644-A9AE-EA2EA6956D69}" srcOrd="0" destOrd="0" presId="urn:microsoft.com/office/officeart/2005/8/layout/bProcess4"/>
    <dgm:cxn modelId="{596203E0-BBB3-4D45-B634-C7E772575AEB}" type="presOf" srcId="{53BCEFBD-970D-4C29-BD87-734F69D88E0B}" destId="{8AC4CF8A-AECB-46AF-ACD4-A0117EFD4FE9}" srcOrd="0" destOrd="0" presId="urn:microsoft.com/office/officeart/2005/8/layout/bProcess4"/>
    <dgm:cxn modelId="{6781D9F4-6B76-4FDD-B424-07A32F48726D}" type="presOf" srcId="{D518D0C6-46A7-43DD-A8BD-08B03EE939AB}" destId="{205F81E5-B7D8-4367-92B6-0615FAE6ECB8}" srcOrd="0" destOrd="0" presId="urn:microsoft.com/office/officeart/2005/8/layout/bProcess4"/>
    <dgm:cxn modelId="{5259B889-C089-44A4-87F0-71FA67E0E177}" type="presOf" srcId="{CFB01452-F654-4D0E-8F30-2508E2BFA1B7}" destId="{A12143F0-3EC3-42C1-B6D6-9D3747238201}" srcOrd="0" destOrd="0" presId="urn:microsoft.com/office/officeart/2005/8/layout/bProcess4"/>
    <dgm:cxn modelId="{132CCD11-4A91-4153-AC19-1AC5BA75C44D}" srcId="{C581184C-BB17-45FC-9C5A-F912E5AF755F}" destId="{8D7E10C9-EAE8-4675-88D3-1B493B836346}" srcOrd="6" destOrd="0" parTransId="{B29CB491-8573-4C0A-8FF5-73698B2AE7DF}" sibTransId="{D518D0C6-46A7-43DD-A8BD-08B03EE939AB}"/>
    <dgm:cxn modelId="{5744D26F-3CE4-4E59-93DC-E71C67AD136F}" type="presOf" srcId="{AA29C8DD-BE92-45CE-B984-E716F56DFC53}" destId="{E461EA61-7901-44F0-A199-4866B1495DA0}" srcOrd="0" destOrd="0" presId="urn:microsoft.com/office/officeart/2005/8/layout/bProcess4"/>
    <dgm:cxn modelId="{9A7447C6-4AC2-47A2-BE18-8E8215E0B8CE}" type="presOf" srcId="{03450CAD-D0AF-47CB-AF7F-6B2883C08D2B}" destId="{1338D2D1-EE2A-4011-A557-55C34364655A}" srcOrd="0" destOrd="0" presId="urn:microsoft.com/office/officeart/2005/8/layout/bProcess4"/>
    <dgm:cxn modelId="{481F2D40-39F5-4650-87A9-348A89C29F87}" srcId="{C581184C-BB17-45FC-9C5A-F912E5AF755F}" destId="{2C27D1AA-C726-4D37-B2D8-7D7DC4F533AA}" srcOrd="7" destOrd="0" parTransId="{91031CD9-9C27-44E5-AD0E-B248921260E8}" sibTransId="{C8BCDC0F-AFD0-4AEC-802B-54572999FFBD}"/>
    <dgm:cxn modelId="{4F71B276-3420-47D9-8737-F318392C505B}" type="presParOf" srcId="{82BA31A9-4C4E-4BE7-9731-F0427D7174B4}" destId="{CDB083F1-9F42-4BFA-9023-8ECB72C06CE7}" srcOrd="0" destOrd="0" presId="urn:microsoft.com/office/officeart/2005/8/layout/bProcess4"/>
    <dgm:cxn modelId="{A4657A66-8FE6-4A90-AD83-5EA4D7478EFE}" type="presParOf" srcId="{CDB083F1-9F42-4BFA-9023-8ECB72C06CE7}" destId="{82E9C387-E9CC-46C5-847A-D45F5CE14840}" srcOrd="0" destOrd="0" presId="urn:microsoft.com/office/officeart/2005/8/layout/bProcess4"/>
    <dgm:cxn modelId="{893BC366-A64A-4E26-A65E-DE6250EE0989}" type="presParOf" srcId="{CDB083F1-9F42-4BFA-9023-8ECB72C06CE7}" destId="{6EB59547-5DC9-4156-80A2-6464B50A374F}" srcOrd="1" destOrd="0" presId="urn:microsoft.com/office/officeart/2005/8/layout/bProcess4"/>
    <dgm:cxn modelId="{A7DFA3E5-6CF4-4070-8669-D29C609FC85E}" type="presParOf" srcId="{82BA31A9-4C4E-4BE7-9731-F0427D7174B4}" destId="{7CF4C280-0A31-4C98-BA2C-E391A2CAD4B6}" srcOrd="1" destOrd="0" presId="urn:microsoft.com/office/officeart/2005/8/layout/bProcess4"/>
    <dgm:cxn modelId="{990A4D1C-BCB5-4A7A-A07E-9A1D1CC2CC82}" type="presParOf" srcId="{82BA31A9-4C4E-4BE7-9731-F0427D7174B4}" destId="{AA4532F0-0D15-49BD-A842-005FBFD2F26B}" srcOrd="2" destOrd="0" presId="urn:microsoft.com/office/officeart/2005/8/layout/bProcess4"/>
    <dgm:cxn modelId="{05BFE12C-ED7F-46E2-AA82-4D4A5ABF4AAF}" type="presParOf" srcId="{AA4532F0-0D15-49BD-A842-005FBFD2F26B}" destId="{0A2EA908-62A1-4CF1-A9AD-50DC27FF5B1F}" srcOrd="0" destOrd="0" presId="urn:microsoft.com/office/officeart/2005/8/layout/bProcess4"/>
    <dgm:cxn modelId="{DA002474-099C-4B8E-BD70-FAB64C0F8B5B}" type="presParOf" srcId="{AA4532F0-0D15-49BD-A842-005FBFD2F26B}" destId="{2B139279-7AAA-4851-A82D-AF1D24FAB5DD}" srcOrd="1" destOrd="0" presId="urn:microsoft.com/office/officeart/2005/8/layout/bProcess4"/>
    <dgm:cxn modelId="{77C14B27-8F72-4B6D-82C0-85DC93BEB6A0}" type="presParOf" srcId="{82BA31A9-4C4E-4BE7-9731-F0427D7174B4}" destId="{E461EA61-7901-44F0-A199-4866B1495DA0}" srcOrd="3" destOrd="0" presId="urn:microsoft.com/office/officeart/2005/8/layout/bProcess4"/>
    <dgm:cxn modelId="{611AE4E6-50BC-46BE-B3D8-D73BD51D3ACC}" type="presParOf" srcId="{82BA31A9-4C4E-4BE7-9731-F0427D7174B4}" destId="{211D1F9E-DA12-488D-A0D0-42B42A66001C}" srcOrd="4" destOrd="0" presId="urn:microsoft.com/office/officeart/2005/8/layout/bProcess4"/>
    <dgm:cxn modelId="{8D58B753-45AF-4FCD-9B32-D75288C5B2C0}" type="presParOf" srcId="{211D1F9E-DA12-488D-A0D0-42B42A66001C}" destId="{319849CA-1C17-4EF5-8A5D-CAD8BF61BEED}" srcOrd="0" destOrd="0" presId="urn:microsoft.com/office/officeart/2005/8/layout/bProcess4"/>
    <dgm:cxn modelId="{EAC9C768-48EC-4689-AA70-771045766F8B}" type="presParOf" srcId="{211D1F9E-DA12-488D-A0D0-42B42A66001C}" destId="{85927325-581E-41F0-AD89-DB40102B902B}" srcOrd="1" destOrd="0" presId="urn:microsoft.com/office/officeart/2005/8/layout/bProcess4"/>
    <dgm:cxn modelId="{77121FC5-3097-4BFC-995B-E5F6D3AECD73}" type="presParOf" srcId="{82BA31A9-4C4E-4BE7-9731-F0427D7174B4}" destId="{E755A68B-B167-42EA-A70F-CC21BCB47B68}" srcOrd="5" destOrd="0" presId="urn:microsoft.com/office/officeart/2005/8/layout/bProcess4"/>
    <dgm:cxn modelId="{2A880CC1-BA5C-472E-B1DF-B7788AAAD703}" type="presParOf" srcId="{82BA31A9-4C4E-4BE7-9731-F0427D7174B4}" destId="{7885F762-EB15-4D9D-A07E-9BE5EE019A81}" srcOrd="6" destOrd="0" presId="urn:microsoft.com/office/officeart/2005/8/layout/bProcess4"/>
    <dgm:cxn modelId="{95CA7234-5CAD-4804-B823-20CE082CD42D}" type="presParOf" srcId="{7885F762-EB15-4D9D-A07E-9BE5EE019A81}" destId="{711B0533-995F-4F54-A9C0-DEF240A5A41B}" srcOrd="0" destOrd="0" presId="urn:microsoft.com/office/officeart/2005/8/layout/bProcess4"/>
    <dgm:cxn modelId="{C9791FF1-8064-405C-BAA3-91CF52932225}" type="presParOf" srcId="{7885F762-EB15-4D9D-A07E-9BE5EE019A81}" destId="{06F7ADB4-5733-4C87-98F0-EE70F346C156}" srcOrd="1" destOrd="0" presId="urn:microsoft.com/office/officeart/2005/8/layout/bProcess4"/>
    <dgm:cxn modelId="{551BAF16-8741-4129-B523-A56A0F4002B5}" type="presParOf" srcId="{82BA31A9-4C4E-4BE7-9731-F0427D7174B4}" destId="{065CC938-0007-4644-A9AE-EA2EA6956D69}" srcOrd="7" destOrd="0" presId="urn:microsoft.com/office/officeart/2005/8/layout/bProcess4"/>
    <dgm:cxn modelId="{EDE4BA9F-0F26-4AF1-85BC-D1735CB118AB}" type="presParOf" srcId="{82BA31A9-4C4E-4BE7-9731-F0427D7174B4}" destId="{3E027082-00C9-489C-85CE-B1CF1DC4BF84}" srcOrd="8" destOrd="0" presId="urn:microsoft.com/office/officeart/2005/8/layout/bProcess4"/>
    <dgm:cxn modelId="{2D85D1FD-EFC1-4DE9-969E-21BDA5C6953D}" type="presParOf" srcId="{3E027082-00C9-489C-85CE-B1CF1DC4BF84}" destId="{F15F3BE7-795A-4D9D-BC3B-7BE48BBF185C}" srcOrd="0" destOrd="0" presId="urn:microsoft.com/office/officeart/2005/8/layout/bProcess4"/>
    <dgm:cxn modelId="{45AD9173-56F9-4DAA-A44E-6F6A4634186B}" type="presParOf" srcId="{3E027082-00C9-489C-85CE-B1CF1DC4BF84}" destId="{8AC4CF8A-AECB-46AF-ACD4-A0117EFD4FE9}" srcOrd="1" destOrd="0" presId="urn:microsoft.com/office/officeart/2005/8/layout/bProcess4"/>
    <dgm:cxn modelId="{67F614D5-5008-41E8-AA0F-14AAF4573265}" type="presParOf" srcId="{82BA31A9-4C4E-4BE7-9731-F0427D7174B4}" destId="{6AFE9A8D-53CE-46FD-A1CC-9A72502CCDE2}" srcOrd="9" destOrd="0" presId="urn:microsoft.com/office/officeart/2005/8/layout/bProcess4"/>
    <dgm:cxn modelId="{78940800-C9AA-4ED3-97BC-1B3119B7E5B0}" type="presParOf" srcId="{82BA31A9-4C4E-4BE7-9731-F0427D7174B4}" destId="{0724A65D-44AC-46B9-9796-0106AB5571FB}" srcOrd="10" destOrd="0" presId="urn:microsoft.com/office/officeart/2005/8/layout/bProcess4"/>
    <dgm:cxn modelId="{F3A521D5-9F1F-4090-B99C-222D609D44A8}" type="presParOf" srcId="{0724A65D-44AC-46B9-9796-0106AB5571FB}" destId="{9ECC4783-50F9-4EE2-8714-458B64C19FA3}" srcOrd="0" destOrd="0" presId="urn:microsoft.com/office/officeart/2005/8/layout/bProcess4"/>
    <dgm:cxn modelId="{C87827B0-FBBC-404F-B5DB-926D3FE02711}" type="presParOf" srcId="{0724A65D-44AC-46B9-9796-0106AB5571FB}" destId="{8C4D0B0E-4540-4787-AAA2-4D8E8B9FFFF1}" srcOrd="1" destOrd="0" presId="urn:microsoft.com/office/officeart/2005/8/layout/bProcess4"/>
    <dgm:cxn modelId="{EC9CF867-FCC2-4490-8C92-BE21F10C3B83}" type="presParOf" srcId="{82BA31A9-4C4E-4BE7-9731-F0427D7174B4}" destId="{12FBEB66-C8D3-4D52-81FE-526178941063}" srcOrd="11" destOrd="0" presId="urn:microsoft.com/office/officeart/2005/8/layout/bProcess4"/>
    <dgm:cxn modelId="{1B40E8EC-39F6-48BA-AD03-38E9BF0C061D}" type="presParOf" srcId="{82BA31A9-4C4E-4BE7-9731-F0427D7174B4}" destId="{1F5D42E9-9873-4E57-B257-11B9E36F4F71}" srcOrd="12" destOrd="0" presId="urn:microsoft.com/office/officeart/2005/8/layout/bProcess4"/>
    <dgm:cxn modelId="{C43B9EA0-0D53-4686-B4B3-FF89F2A8E5B1}" type="presParOf" srcId="{1F5D42E9-9873-4E57-B257-11B9E36F4F71}" destId="{4B98995D-EA78-4948-977B-612A5E97040A}" srcOrd="0" destOrd="0" presId="urn:microsoft.com/office/officeart/2005/8/layout/bProcess4"/>
    <dgm:cxn modelId="{A5C9F6FB-6B1C-461A-8D19-E0DBE5075A86}" type="presParOf" srcId="{1F5D42E9-9873-4E57-B257-11B9E36F4F71}" destId="{3D8050DD-3998-49CE-AF83-4AB7CD40AAAB}" srcOrd="1" destOrd="0" presId="urn:microsoft.com/office/officeart/2005/8/layout/bProcess4"/>
    <dgm:cxn modelId="{370D95DB-8939-4235-BC4E-29E1E14124D1}" type="presParOf" srcId="{82BA31A9-4C4E-4BE7-9731-F0427D7174B4}" destId="{205F81E5-B7D8-4367-92B6-0615FAE6ECB8}" srcOrd="13" destOrd="0" presId="urn:microsoft.com/office/officeart/2005/8/layout/bProcess4"/>
    <dgm:cxn modelId="{037828CF-287E-47FC-A9D4-FA25466964EB}" type="presParOf" srcId="{82BA31A9-4C4E-4BE7-9731-F0427D7174B4}" destId="{C548B616-775F-409B-A5A1-899C07FD58DC}" srcOrd="14" destOrd="0" presId="urn:microsoft.com/office/officeart/2005/8/layout/bProcess4"/>
    <dgm:cxn modelId="{E6C3F528-F5A0-46E2-8FC6-ED7504569D78}" type="presParOf" srcId="{C548B616-775F-409B-A5A1-899C07FD58DC}" destId="{48938D13-6F71-4431-892A-04EBE1DA5BEE}" srcOrd="0" destOrd="0" presId="urn:microsoft.com/office/officeart/2005/8/layout/bProcess4"/>
    <dgm:cxn modelId="{B34B2BA5-9431-45DC-BAD8-CED0FF97733B}" type="presParOf" srcId="{C548B616-775F-409B-A5A1-899C07FD58DC}" destId="{452FE158-001C-4E10-8B17-A16EB9ABE88A}" srcOrd="1" destOrd="0" presId="urn:microsoft.com/office/officeart/2005/8/layout/bProcess4"/>
    <dgm:cxn modelId="{3CDF58CC-50E8-4E3E-84CE-05E854EC02B6}" type="presParOf" srcId="{82BA31A9-4C4E-4BE7-9731-F0427D7174B4}" destId="{A0504211-A187-453F-98E7-46F9891E7FDE}" srcOrd="15" destOrd="0" presId="urn:microsoft.com/office/officeart/2005/8/layout/bProcess4"/>
    <dgm:cxn modelId="{5301D963-79B5-41CB-A623-3D89A3B7A36D}" type="presParOf" srcId="{82BA31A9-4C4E-4BE7-9731-F0427D7174B4}" destId="{C674935D-C0A2-431F-9446-01E022790CC6}" srcOrd="16" destOrd="0" presId="urn:microsoft.com/office/officeart/2005/8/layout/bProcess4"/>
    <dgm:cxn modelId="{C1B8BD6D-D1FB-4E84-98E0-37204D9CD3DD}" type="presParOf" srcId="{C674935D-C0A2-431F-9446-01E022790CC6}" destId="{D55B0D8C-AE3B-4F62-B4AC-17C52A0FA8D3}" srcOrd="0" destOrd="0" presId="urn:microsoft.com/office/officeart/2005/8/layout/bProcess4"/>
    <dgm:cxn modelId="{09F30F4C-BD95-42BE-B528-3A0FCD612247}" type="presParOf" srcId="{C674935D-C0A2-431F-9446-01E022790CC6}" destId="{A12143F0-3EC3-42C1-B6D6-9D3747238201}" srcOrd="1" destOrd="0" presId="urn:microsoft.com/office/officeart/2005/8/layout/bProcess4"/>
    <dgm:cxn modelId="{0982EBE0-F119-4E08-98D1-A12690A5554F}" type="presParOf" srcId="{82BA31A9-4C4E-4BE7-9731-F0427D7174B4}" destId="{0CE2B801-D160-443E-BDEA-F606BC9F51FA}" srcOrd="17" destOrd="0" presId="urn:microsoft.com/office/officeart/2005/8/layout/bProcess4"/>
    <dgm:cxn modelId="{B79E6F53-8D0C-4426-9050-C00999655111}" type="presParOf" srcId="{82BA31A9-4C4E-4BE7-9731-F0427D7174B4}" destId="{75D2D074-6E91-4BD0-83E3-65A2E9312360}" srcOrd="18" destOrd="0" presId="urn:microsoft.com/office/officeart/2005/8/layout/bProcess4"/>
    <dgm:cxn modelId="{88961A26-0429-4CFA-A247-E0767C3B49A6}" type="presParOf" srcId="{75D2D074-6E91-4BD0-83E3-65A2E9312360}" destId="{A79FBE68-F22D-4D02-918E-8FD042A1CF21}" srcOrd="0" destOrd="0" presId="urn:microsoft.com/office/officeart/2005/8/layout/bProcess4"/>
    <dgm:cxn modelId="{0C72591C-B2D1-49BA-8D7D-A7D4BB769496}" type="presParOf" srcId="{75D2D074-6E91-4BD0-83E3-65A2E9312360}" destId="{ACD06453-8DE9-48FD-8B32-A1A75478E71B}" srcOrd="1" destOrd="0" presId="urn:microsoft.com/office/officeart/2005/8/layout/bProcess4"/>
    <dgm:cxn modelId="{C63C7C37-F0FE-48E9-8188-5CF4DD37F269}" type="presParOf" srcId="{82BA31A9-4C4E-4BE7-9731-F0427D7174B4}" destId="{1338D2D1-EE2A-4011-A557-55C34364655A}" srcOrd="19" destOrd="0" presId="urn:microsoft.com/office/officeart/2005/8/layout/bProcess4"/>
    <dgm:cxn modelId="{18E73ADC-DF4A-4128-9356-2FC43FCBD9D7}" type="presParOf" srcId="{82BA31A9-4C4E-4BE7-9731-F0427D7174B4}" destId="{A1AD00A2-E0BD-4DBD-887C-14240C1C2EDD}" srcOrd="20" destOrd="0" presId="urn:microsoft.com/office/officeart/2005/8/layout/bProcess4"/>
    <dgm:cxn modelId="{B58A1F6A-697E-4550-88FA-781C39FDDF1B}" type="presParOf" srcId="{A1AD00A2-E0BD-4DBD-887C-14240C1C2EDD}" destId="{AF546EC6-A2C0-4C85-8825-321D8E365F7E}" srcOrd="0" destOrd="0" presId="urn:microsoft.com/office/officeart/2005/8/layout/bProcess4"/>
    <dgm:cxn modelId="{F74D4E9C-2F20-47BF-AF7B-34024A04A5DC}" type="presParOf" srcId="{A1AD00A2-E0BD-4DBD-887C-14240C1C2EDD}" destId="{0258012A-69BA-44ED-B6F1-2C76BEF04EDD}" srcOrd="1" destOrd="0" presId="urn:microsoft.com/office/officeart/2005/8/layout/bProcess4"/>
    <dgm:cxn modelId="{41053D2E-7599-4D77-A78E-848D96C69B7F}" type="presParOf" srcId="{82BA31A9-4C4E-4BE7-9731-F0427D7174B4}" destId="{387AB3B6-6190-4ADB-AFDA-3A42957289DA}" srcOrd="21" destOrd="0" presId="urn:microsoft.com/office/officeart/2005/8/layout/bProcess4"/>
    <dgm:cxn modelId="{4F3FFDE2-0CC7-4843-B08D-CDF251034920}" type="presParOf" srcId="{82BA31A9-4C4E-4BE7-9731-F0427D7174B4}" destId="{D521A3A2-430B-4639-9008-97EE3D29F64A}" srcOrd="22" destOrd="0" presId="urn:microsoft.com/office/officeart/2005/8/layout/bProcess4"/>
    <dgm:cxn modelId="{93856B42-6107-4031-AB01-431583C7AADD}" type="presParOf" srcId="{D521A3A2-430B-4639-9008-97EE3D29F64A}" destId="{1E233725-C55E-48CD-A77E-F8020DBC8E82}" srcOrd="0" destOrd="0" presId="urn:microsoft.com/office/officeart/2005/8/layout/bProcess4"/>
    <dgm:cxn modelId="{7470945F-2B03-4A89-B40C-316977553273}" type="presParOf" srcId="{D521A3A2-430B-4639-9008-97EE3D29F64A}" destId="{B3FCEC0E-5CBA-4658-8FC9-4ECDB19DFEF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4C280-0A31-4C98-BA2C-E391A2CAD4B6}">
      <dsp:nvSpPr>
        <dsp:cNvPr id="0" name=""/>
        <dsp:cNvSpPr/>
      </dsp:nvSpPr>
      <dsp:spPr>
        <a:xfrm rot="5400000">
          <a:off x="939303" y="758563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B59547-5DC9-4156-80A2-6464B50A374F}">
      <dsp:nvSpPr>
        <dsp:cNvPr id="0" name=""/>
        <dsp:cNvSpPr/>
      </dsp:nvSpPr>
      <dsp:spPr>
        <a:xfrm>
          <a:off x="1210128" y="1147"/>
          <a:ext cx="1587251" cy="952351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Announce in Unified Agenda</a:t>
          </a:r>
          <a:endParaRPr lang="en-US" sz="1500" kern="1200" dirty="0"/>
        </a:p>
      </dsp:txBody>
      <dsp:txXfrm>
        <a:off x="1238021" y="29040"/>
        <a:ext cx="1531465" cy="896565"/>
      </dsp:txXfrm>
    </dsp:sp>
    <dsp:sp modelId="{E461EA61-7901-44F0-A199-4866B1495DA0}">
      <dsp:nvSpPr>
        <dsp:cNvPr id="0" name=""/>
        <dsp:cNvSpPr/>
      </dsp:nvSpPr>
      <dsp:spPr>
        <a:xfrm rot="5400000">
          <a:off x="939303" y="1949002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139279-7AAA-4851-A82D-AF1D24FAB5DD}">
      <dsp:nvSpPr>
        <dsp:cNvPr id="0" name=""/>
        <dsp:cNvSpPr/>
      </dsp:nvSpPr>
      <dsp:spPr>
        <a:xfrm>
          <a:off x="1210128" y="1191586"/>
          <a:ext cx="1587251" cy="952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Agency develops draft NPRM</a:t>
          </a:r>
          <a:endParaRPr lang="en-US" sz="1500" kern="1200" dirty="0"/>
        </a:p>
      </dsp:txBody>
      <dsp:txXfrm>
        <a:off x="1238021" y="1219479"/>
        <a:ext cx="1531465" cy="896565"/>
      </dsp:txXfrm>
    </dsp:sp>
    <dsp:sp modelId="{E755A68B-B167-42EA-A70F-CC21BCB47B68}">
      <dsp:nvSpPr>
        <dsp:cNvPr id="0" name=""/>
        <dsp:cNvSpPr/>
      </dsp:nvSpPr>
      <dsp:spPr>
        <a:xfrm rot="5400000">
          <a:off x="939303" y="3139441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27325-581E-41F0-AD89-DB40102B902B}">
      <dsp:nvSpPr>
        <dsp:cNvPr id="0" name=""/>
        <dsp:cNvSpPr/>
      </dsp:nvSpPr>
      <dsp:spPr>
        <a:xfrm>
          <a:off x="1210128" y="2382025"/>
          <a:ext cx="1587251" cy="952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Departmental (HHS) review</a:t>
          </a:r>
          <a:endParaRPr lang="en-US" sz="1500" kern="1200" dirty="0"/>
        </a:p>
      </dsp:txBody>
      <dsp:txXfrm>
        <a:off x="1238021" y="2409918"/>
        <a:ext cx="1531465" cy="896565"/>
      </dsp:txXfrm>
    </dsp:sp>
    <dsp:sp modelId="{065CC938-0007-4644-A9AE-EA2EA6956D69}">
      <dsp:nvSpPr>
        <dsp:cNvPr id="0" name=""/>
        <dsp:cNvSpPr/>
      </dsp:nvSpPr>
      <dsp:spPr>
        <a:xfrm>
          <a:off x="1534522" y="3734661"/>
          <a:ext cx="2104101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F7ADB4-5733-4C87-98F0-EE70F346C156}">
      <dsp:nvSpPr>
        <dsp:cNvPr id="0" name=""/>
        <dsp:cNvSpPr/>
      </dsp:nvSpPr>
      <dsp:spPr>
        <a:xfrm>
          <a:off x="1210128" y="3572464"/>
          <a:ext cx="1587251" cy="952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OMB review</a:t>
          </a:r>
          <a:endParaRPr lang="en-US" sz="1500" kern="1200" dirty="0"/>
        </a:p>
      </dsp:txBody>
      <dsp:txXfrm>
        <a:off x="1238021" y="3600357"/>
        <a:ext cx="1531465" cy="896565"/>
      </dsp:txXfrm>
    </dsp:sp>
    <dsp:sp modelId="{6AFE9A8D-53CE-46FD-A1CC-9A72502CCDE2}">
      <dsp:nvSpPr>
        <dsp:cNvPr id="0" name=""/>
        <dsp:cNvSpPr/>
      </dsp:nvSpPr>
      <dsp:spPr>
        <a:xfrm rot="16200000">
          <a:off x="3050348" y="3139441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C4CF8A-AECB-46AF-ACD4-A0117EFD4FE9}">
      <dsp:nvSpPr>
        <dsp:cNvPr id="0" name=""/>
        <dsp:cNvSpPr/>
      </dsp:nvSpPr>
      <dsp:spPr>
        <a:xfrm>
          <a:off x="3321174" y="3572464"/>
          <a:ext cx="1587251" cy="952351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Publish in Federal Register </a:t>
          </a:r>
          <a:endParaRPr lang="en-US" sz="1500" kern="1200" dirty="0"/>
        </a:p>
      </dsp:txBody>
      <dsp:txXfrm>
        <a:off x="3349067" y="3600357"/>
        <a:ext cx="1531465" cy="896565"/>
      </dsp:txXfrm>
    </dsp:sp>
    <dsp:sp modelId="{12FBEB66-C8D3-4D52-81FE-526178941063}">
      <dsp:nvSpPr>
        <dsp:cNvPr id="0" name=""/>
        <dsp:cNvSpPr/>
      </dsp:nvSpPr>
      <dsp:spPr>
        <a:xfrm rot="16200000">
          <a:off x="3050348" y="1949002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4D0B0E-4540-4787-AAA2-4D8E8B9FFFF1}">
      <dsp:nvSpPr>
        <dsp:cNvPr id="0" name=""/>
        <dsp:cNvSpPr/>
      </dsp:nvSpPr>
      <dsp:spPr>
        <a:xfrm>
          <a:off x="3321174" y="2382025"/>
          <a:ext cx="1587251" cy="952351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Public comment period</a:t>
          </a:r>
          <a:endParaRPr lang="en-US" sz="1500" kern="1200" dirty="0"/>
        </a:p>
      </dsp:txBody>
      <dsp:txXfrm>
        <a:off x="3349067" y="2409918"/>
        <a:ext cx="1531465" cy="896565"/>
      </dsp:txXfrm>
    </dsp:sp>
    <dsp:sp modelId="{205F81E5-B7D8-4367-92B6-0615FAE6ECB8}">
      <dsp:nvSpPr>
        <dsp:cNvPr id="0" name=""/>
        <dsp:cNvSpPr/>
      </dsp:nvSpPr>
      <dsp:spPr>
        <a:xfrm rot="16200000">
          <a:off x="3050348" y="758563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8050DD-3998-49CE-AF83-4AB7CD40AAAB}">
      <dsp:nvSpPr>
        <dsp:cNvPr id="0" name=""/>
        <dsp:cNvSpPr/>
      </dsp:nvSpPr>
      <dsp:spPr>
        <a:xfrm>
          <a:off x="3321174" y="1191586"/>
          <a:ext cx="1587251" cy="952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500" kern="1200" dirty="0" smtClean="0"/>
            <a:t>Agency response to comments</a:t>
          </a:r>
          <a:endParaRPr lang="en-US" sz="1500" kern="1200" dirty="0"/>
        </a:p>
      </dsp:txBody>
      <dsp:txXfrm>
        <a:off x="3349067" y="1219479"/>
        <a:ext cx="1531465" cy="896565"/>
      </dsp:txXfrm>
    </dsp:sp>
    <dsp:sp modelId="{A0504211-A187-453F-98E7-46F9891E7FDE}">
      <dsp:nvSpPr>
        <dsp:cNvPr id="0" name=""/>
        <dsp:cNvSpPr/>
      </dsp:nvSpPr>
      <dsp:spPr>
        <a:xfrm>
          <a:off x="3645567" y="163344"/>
          <a:ext cx="2104101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2FE158-001C-4E10-8B17-A16EB9ABE88A}">
      <dsp:nvSpPr>
        <dsp:cNvPr id="0" name=""/>
        <dsp:cNvSpPr/>
      </dsp:nvSpPr>
      <dsp:spPr>
        <a:xfrm>
          <a:off x="3321174" y="1147"/>
          <a:ext cx="1587251" cy="952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Departmental review</a:t>
          </a:r>
          <a:endParaRPr lang="en-US" sz="1500" kern="1200" dirty="0"/>
        </a:p>
      </dsp:txBody>
      <dsp:txXfrm>
        <a:off x="3349067" y="29040"/>
        <a:ext cx="1531465" cy="896565"/>
      </dsp:txXfrm>
    </dsp:sp>
    <dsp:sp modelId="{0CE2B801-D160-443E-BDEA-F606BC9F51FA}">
      <dsp:nvSpPr>
        <dsp:cNvPr id="0" name=""/>
        <dsp:cNvSpPr/>
      </dsp:nvSpPr>
      <dsp:spPr>
        <a:xfrm rot="5400000">
          <a:off x="5161393" y="758563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2143F0-3EC3-42C1-B6D6-9D3747238201}">
      <dsp:nvSpPr>
        <dsp:cNvPr id="0" name=""/>
        <dsp:cNvSpPr/>
      </dsp:nvSpPr>
      <dsp:spPr>
        <a:xfrm>
          <a:off x="5432219" y="1147"/>
          <a:ext cx="1587251" cy="952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OMB review</a:t>
          </a:r>
          <a:endParaRPr lang="en-US" sz="1500" kern="1200" dirty="0"/>
        </a:p>
      </dsp:txBody>
      <dsp:txXfrm>
        <a:off x="5460112" y="29040"/>
        <a:ext cx="1531465" cy="896565"/>
      </dsp:txXfrm>
    </dsp:sp>
    <dsp:sp modelId="{1338D2D1-EE2A-4011-A557-55C34364655A}">
      <dsp:nvSpPr>
        <dsp:cNvPr id="0" name=""/>
        <dsp:cNvSpPr/>
      </dsp:nvSpPr>
      <dsp:spPr>
        <a:xfrm rot="5400000">
          <a:off x="5161393" y="1949002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D06453-8DE9-48FD-8B32-A1A75478E71B}">
      <dsp:nvSpPr>
        <dsp:cNvPr id="0" name=""/>
        <dsp:cNvSpPr/>
      </dsp:nvSpPr>
      <dsp:spPr>
        <a:xfrm>
          <a:off x="5432219" y="1191586"/>
          <a:ext cx="1587251" cy="952351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Publish final rule</a:t>
          </a:r>
          <a:endParaRPr lang="en-US" sz="1500" kern="1200" dirty="0"/>
        </a:p>
      </dsp:txBody>
      <dsp:txXfrm>
        <a:off x="5460112" y="1219479"/>
        <a:ext cx="1531465" cy="896565"/>
      </dsp:txXfrm>
    </dsp:sp>
    <dsp:sp modelId="{387AB3B6-6190-4ADB-AFDA-3A42957289DA}">
      <dsp:nvSpPr>
        <dsp:cNvPr id="0" name=""/>
        <dsp:cNvSpPr/>
      </dsp:nvSpPr>
      <dsp:spPr>
        <a:xfrm rot="5400000">
          <a:off x="5161393" y="3139441"/>
          <a:ext cx="1183495" cy="142852"/>
        </a:xfrm>
        <a:prstGeom prst="rect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58012A-69BA-44ED-B6F1-2C76BEF04EDD}">
      <dsp:nvSpPr>
        <dsp:cNvPr id="0" name=""/>
        <dsp:cNvSpPr/>
      </dsp:nvSpPr>
      <dsp:spPr>
        <a:xfrm>
          <a:off x="5432219" y="2382025"/>
          <a:ext cx="1587251" cy="952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Congressional review</a:t>
          </a:r>
          <a:endParaRPr lang="en-US" sz="1500" kern="1200" dirty="0"/>
        </a:p>
      </dsp:txBody>
      <dsp:txXfrm>
        <a:off x="5460112" y="2409918"/>
        <a:ext cx="1531465" cy="896565"/>
      </dsp:txXfrm>
    </dsp:sp>
    <dsp:sp modelId="{B3FCEC0E-5CBA-4658-8FC9-4ECDB19DFEF9}">
      <dsp:nvSpPr>
        <dsp:cNvPr id="0" name=""/>
        <dsp:cNvSpPr/>
      </dsp:nvSpPr>
      <dsp:spPr>
        <a:xfrm>
          <a:off x="5432219" y="3572464"/>
          <a:ext cx="1587251" cy="952351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Rule takes effect (e.g., 90 days after publication)</a:t>
          </a:r>
          <a:endParaRPr lang="en-US" sz="1500" kern="1200" dirty="0"/>
        </a:p>
      </dsp:txBody>
      <dsp:txXfrm>
        <a:off x="5460112" y="3600357"/>
        <a:ext cx="1531465" cy="896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0E556-860A-4CEF-AE14-31419D34A7FB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8F2B0-0249-48BC-871B-F734274DD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3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44BC7-A710-40D1-8C33-8604D6CCF116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AC693-B42C-46D4-8B11-78502A483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2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lh@nlm.nih.gov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caddie.org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pa-files/PA-15-249.html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cast.nih.gov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NLM Update – Part 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Expanding into the ‘Adjacent Possible’*</a:t>
            </a: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*Stuart A. Kauffman</a:t>
            </a:r>
          </a:p>
          <a:p>
            <a:pPr algn="l"/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l"/>
            <a:r>
              <a:rPr lang="en-US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Betsy L. Humphreys, MLS, FMLA</a:t>
            </a:r>
          </a:p>
          <a:p>
            <a:pPr lvl="0" algn="l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Acting Director</a:t>
            </a:r>
          </a:p>
          <a:p>
            <a:pPr lvl="0" algn="l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Library of Medicine</a:t>
            </a:r>
          </a:p>
          <a:p>
            <a:pPr lvl="0" algn="l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Institutes of Health</a:t>
            </a:r>
          </a:p>
          <a:p>
            <a:pPr lvl="0" algn="l"/>
            <a:r>
              <a:rPr 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Department of Health and Human Services </a:t>
            </a:r>
          </a:p>
          <a:p>
            <a:pPr lvl="0" algn="l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blh@nlm.nih.gov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l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19, 2015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9FC2-DEC6-4F26-B2A9-21E210A6C5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0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ＭＳ Ｐゴシック" pitchFamily="34" charset="-128"/>
              </a:rPr>
              <a:t>Source: Ross JS, Tse T, Zarin DA, Xu H, Zhou L, Krumholz HM.  Publication of NIH funded trials registered in ClinicalTrials.gov: cross-sectional analysis. BMJ 2012;344:d7292.</a:t>
            </a:r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027" y="8829823"/>
            <a:ext cx="2972421" cy="464980"/>
          </a:xfrm>
          <a:prstGeom prst="rect">
            <a:avLst/>
          </a:prstGeom>
          <a:noFill/>
          <a:extLst/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66" indent="-291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717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604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491" indent="-232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fld id="{0B4E0C6F-92AC-4B4D-8FAC-53D3BB0ECAB4}" type="slidenum">
              <a:rPr lang="en-US" altLang="en-US" smtClean="0">
                <a:solidFill>
                  <a:prstClr val="black"/>
                </a:solidFill>
                <a:cs typeface="+mn-cs"/>
              </a:rPr>
              <a:pPr algn="r" eaLnBrk="1" fontAlgn="auto" hangingPunct="1">
                <a:spcBef>
                  <a:spcPct val="0"/>
                </a:spcBef>
                <a:spcAft>
                  <a:spcPts val="0"/>
                </a:spcAft>
                <a:defRPr/>
              </a:pPr>
              <a:t>10</a:t>
            </a:fld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9FC2-DEC6-4F26-B2A9-21E210A6C5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42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/>
              <a:t>Range of Public Comments on NPRM</a:t>
            </a:r>
            <a:endParaRPr lang="en-US" altLang="en-US" sz="200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Pressure to Use Common Data Elements in Clinical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7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/>
              <a:t>NIH Plan: Digital Scientific Data </a:t>
            </a:r>
          </a:p>
          <a:p>
            <a:r>
              <a:rPr lang="en-US" sz="1200" dirty="0" smtClean="0"/>
              <a:t>Require Data Management and Sharing Plans</a:t>
            </a:r>
          </a:p>
          <a:p>
            <a:r>
              <a:rPr lang="en-US" sz="1200" dirty="0" smtClean="0"/>
              <a:t>Ensure Policy Considerations are Addressed</a:t>
            </a:r>
          </a:p>
          <a:p>
            <a:r>
              <a:rPr lang="en-US" sz="1200" dirty="0" smtClean="0"/>
              <a:t>Evaluate Data Management Plans</a:t>
            </a:r>
          </a:p>
          <a:p>
            <a:r>
              <a:rPr lang="en-US" sz="1200" dirty="0" smtClean="0"/>
              <a:t>Support for Data Management</a:t>
            </a:r>
          </a:p>
          <a:p>
            <a:r>
              <a:rPr lang="en-US" sz="1200" dirty="0" smtClean="0"/>
              <a:t>Leverage Existing Archives and Repositories</a:t>
            </a:r>
          </a:p>
          <a:p>
            <a:r>
              <a:rPr lang="en-US" sz="1200" dirty="0" smtClean="0"/>
              <a:t>Improve Public Access to Scientific Data</a:t>
            </a:r>
          </a:p>
          <a:p>
            <a:r>
              <a:rPr lang="en-US" sz="1200" dirty="0" smtClean="0"/>
              <a:t>Optimize Accessibility, Interoperability, and Long-Term Stewardship</a:t>
            </a:r>
          </a:p>
          <a:p>
            <a:r>
              <a:rPr lang="en-US" sz="1200" dirty="0" smtClean="0"/>
              <a:t>Develop Attribution for Scientific Data</a:t>
            </a:r>
          </a:p>
          <a:p>
            <a:r>
              <a:rPr lang="en-US" sz="1200" dirty="0" smtClean="0"/>
              <a:t>Support Training and Workforce Development</a:t>
            </a:r>
          </a:p>
          <a:p>
            <a:r>
              <a:rPr lang="en-US" sz="1200" dirty="0" smtClean="0"/>
              <a:t>Notify Researchers of Obligations</a:t>
            </a:r>
          </a:p>
          <a:p>
            <a:r>
              <a:rPr lang="en-US" sz="1200" dirty="0" smtClean="0"/>
              <a:t>Ensure compliance with data management plans and policies</a:t>
            </a:r>
          </a:p>
          <a:p>
            <a:r>
              <a:rPr lang="en-US" sz="1200" dirty="0" smtClean="0"/>
              <a:t>Cooperate with the Private Sector</a:t>
            </a:r>
          </a:p>
          <a:p>
            <a:r>
              <a:rPr lang="en-US" sz="1200" dirty="0" smtClean="0"/>
              <a:t>Conduct cost-benefit analysis  </a:t>
            </a:r>
          </a:p>
          <a:p>
            <a:r>
              <a:rPr lang="en-US" sz="1400" dirty="0" smtClean="0"/>
              <a:t>Assess Long-Term Preservation Needs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40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good repositories for some types of data…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39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32105C-77E2-47CF-AFCF-60A69DE73591}" type="slidenum">
              <a:rPr lang="en-US" altLang="en-US"/>
              <a:pPr eaLnBrk="1" hangingPunct="1"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But not all ….</a:t>
            </a:r>
          </a:p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For many domains, we have </a:t>
            </a:r>
          </a:p>
          <a:p>
            <a:pPr lvl="1"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An imminent flood of data </a:t>
            </a:r>
          </a:p>
          <a:p>
            <a:pPr lvl="1"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Little or no data infrastructure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998408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NIH Big Data to Knowledge (BD2K)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http://datascience.nih.gov/bd2k</a:t>
            </a:r>
          </a:p>
          <a:p>
            <a:endParaRPr lang="en-US" sz="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its principal goals: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facilitate broad use of biomedical digital assets by making them discoverable, accessible, and citable.</a:t>
            </a: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NIH Big Data to Knowledge (BD2K)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will do what? NIH? NLM? Your institution?</a:t>
            </a: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library? You?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721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650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638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363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550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24478F-EFC4-4FEE-86BA-D4C967994216}" type="slidenum">
              <a:rPr lang="en-US" altLang="en-US"/>
              <a:pPr eaLnBrk="1" hangingPunct="1"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Basic Questions</a:t>
            </a:r>
          </a:p>
          <a:p>
            <a:pPr eaLnBrk="1" hangingPunct="1">
              <a:defRPr/>
            </a:pPr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How many biomedical research datasets are  generated in a year?</a:t>
            </a:r>
          </a:p>
          <a:p>
            <a:pPr eaLnBrk="1" hangingPunct="1">
              <a:defRPr/>
            </a:pPr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What, exactly, is a “dataset”?</a:t>
            </a:r>
          </a:p>
          <a:p>
            <a:pPr eaLnBrk="1" hangingPunct="1">
              <a:defRPr/>
            </a:pPr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By whom, how, and for what purposes are currently available datasets used?</a:t>
            </a:r>
          </a:p>
          <a:p>
            <a:pPr eaLnBrk="1" hangingPunct="1">
              <a:defRPr/>
            </a:pPr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What is the current amount of investment in data infrastructure?</a:t>
            </a:r>
          </a:p>
          <a:p>
            <a:pPr eaLnBrk="1" hangingPunct="1">
              <a:defRPr/>
            </a:pPr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Who owns and operates the existing infrastructure?</a:t>
            </a:r>
          </a:p>
          <a:p>
            <a:pPr eaLnBrk="1" hangingPunct="1">
              <a:defRPr/>
            </a:pPr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What is the nature of the existing infrastructure and the data served by it? 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8349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Priorities?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All data are not created equal - which data should be: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Shared?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Indexed or otherwise made discoverable?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Deposited in a repository?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Curated?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Preserved?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Costs rise dramatically from sharing to preserving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Perhaps decide based on likely uses of the data?  e.g. 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Better understand the associated scientific paper?</a:t>
            </a:r>
          </a:p>
          <a:p>
            <a:pPr lvl="1"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Aggregate with other similar data for analysis?</a:t>
            </a:r>
          </a:p>
          <a:p>
            <a:pPr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Perhaps decide based on demonstrated value, i.e., use over some period?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6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the diversity of what can happen next* </a:t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*Stuart A. Kauffman</a:t>
            </a:r>
          </a:p>
          <a:p>
            <a:pPr algn="l"/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“….. vision, uncanny judgment, courage, and perseverance ….” </a:t>
            </a:r>
          </a:p>
          <a:p>
            <a:pPr algn="l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l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NLM Board of Regents Resolution Honoring Donald A. B. Lindberg, February 10, 2015</a:t>
            </a:r>
          </a:p>
          <a:p>
            <a:pPr algn="l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http://www.nlm.nih.gov/news/bor_resolution_lindberg_2015.html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9FC2-DEC6-4F26-B2A9-21E210A6C5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65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Questions=Opportunities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your institution support expanding data sharing mandates for funded investigators?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should a current  - or prospective - funded investigator do differently right now?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potential roles for libraries and librarians?  </a:t>
            </a:r>
          </a:p>
          <a:p>
            <a:pPr marL="0" indent="0">
              <a:buNone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definitely an interdisciplinary team sport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9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New RFA:  </a:t>
            </a:r>
            <a:r>
              <a:rPr lang="en-US" alt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NLM Supplements to NIH Grants for </a:t>
            </a:r>
            <a:r>
              <a:rPr lang="en-US" altLang="en-US" sz="1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Informationist</a:t>
            </a:r>
            <a:r>
              <a:rPr lang="en-US" alt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Services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More NIH Institutes &amp; Centers involved (14)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More types of grants eligible 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Applications due: July 17, 2015</a:t>
            </a:r>
          </a:p>
          <a:p>
            <a:pPr marL="0" indent="0">
              <a:buNone/>
              <a:defRPr/>
            </a:pPr>
            <a:r>
              <a:rPr lang="en-US" sz="1050" dirty="0" smtClean="0">
                <a:hlinkClick r:id="rId3" tooltip="NIH grants"/>
              </a:rPr>
              <a:t>http://grants.nih.gov/grants/guide/pa-files/PA-15-249.html</a:t>
            </a:r>
            <a:endParaRPr lang="en-US" sz="105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indent="0">
              <a:buNone/>
              <a:defRPr/>
            </a:pPr>
            <a:endParaRPr lang="en-US" sz="1050" dirty="0" smtClean="0"/>
          </a:p>
          <a:p>
            <a:pPr marL="0" indent="0">
              <a:buNone/>
              <a:defRPr/>
            </a:pPr>
            <a:r>
              <a:rPr lang="en-US" sz="105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Previous awards: 8 in 2012, 11 in 2014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9FC2-DEC6-4F26-B2A9-21E210A6C5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33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Some 2014 Examples</a:t>
            </a:r>
          </a:p>
          <a:p>
            <a:pPr>
              <a:defRPr/>
            </a:pPr>
            <a:r>
              <a:rPr lang="en-US" altLang="en-US" sz="1200" dirty="0" smtClean="0">
                <a:ea typeface="ＭＳ Ｐゴシック" pitchFamily="34" charset="-128"/>
              </a:rPr>
              <a:t>R01 AR-062002  Allen, Matthew, IUPUI. Grant title: </a:t>
            </a:r>
            <a:r>
              <a:rPr lang="en-US" altLang="en-US" sz="1200" dirty="0" smtClean="0">
                <a:solidFill>
                  <a:srgbClr val="0070C0"/>
                </a:solidFill>
                <a:ea typeface="ＭＳ Ｐゴシック" pitchFamily="34" charset="-128"/>
              </a:rPr>
              <a:t>Enhancing Bone Strength Using Combination Drug Therapy.</a:t>
            </a:r>
            <a:r>
              <a:rPr lang="en-US" altLang="en-US" sz="1200" dirty="0" smtClean="0">
                <a:ea typeface="ＭＳ Ｐゴシック" pitchFamily="34" charset="-128"/>
              </a:rPr>
              <a:t>  </a:t>
            </a:r>
            <a:r>
              <a:rPr lang="en-US" altLang="en-US" sz="1200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Elizabeth Whipple</a:t>
            </a:r>
            <a:r>
              <a:rPr lang="en-US" alt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, Lilly Library</a:t>
            </a:r>
            <a:endParaRPr lang="en-US" altLang="en-US" sz="12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1200" dirty="0" smtClean="0">
                <a:ea typeface="ＭＳ Ｐゴシック" pitchFamily="34" charset="-128"/>
              </a:rPr>
              <a:t>R01 AG-040211 Galvin, James, NYU. Grant title: </a:t>
            </a:r>
            <a:r>
              <a:rPr lang="en-US" altLang="en-US" sz="1200" dirty="0" smtClean="0">
                <a:solidFill>
                  <a:srgbClr val="0070C0"/>
                </a:solidFill>
                <a:ea typeface="ＭＳ Ｐゴシック" pitchFamily="34" charset="-128"/>
              </a:rPr>
              <a:t>Multicultural Community Dementia Screening.</a:t>
            </a:r>
            <a:r>
              <a:rPr lang="en-US" altLang="en-US" sz="1200" dirty="0" smtClean="0">
                <a:ea typeface="ＭＳ Ｐゴシック" pitchFamily="34" charset="-128"/>
              </a:rPr>
              <a:t> </a:t>
            </a:r>
            <a:r>
              <a:rPr lang="en-US" alt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Alice Graff </a:t>
            </a:r>
            <a:r>
              <a:rPr lang="en-US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and </a:t>
            </a:r>
            <a:r>
              <a:rPr lang="en-US" alt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Joseph Nicolson</a:t>
            </a:r>
            <a:r>
              <a:rPr lang="en-US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, </a:t>
            </a:r>
            <a:r>
              <a:rPr lang="en-US" altLang="en-US" sz="1200" dirty="0" smtClean="0">
                <a:ea typeface="ＭＳ Ｐゴシック" pitchFamily="34" charset="-128"/>
              </a:rPr>
              <a:t>NYUHSL. </a:t>
            </a:r>
          </a:p>
          <a:p>
            <a:pPr>
              <a:defRPr/>
            </a:pPr>
            <a:r>
              <a:rPr lang="en-US" altLang="en-US" sz="1200" dirty="0" smtClean="0">
                <a:ea typeface="ＭＳ Ｐゴシック" pitchFamily="34" charset="-128"/>
              </a:rPr>
              <a:t>R01 DE-022031 Hall, Steven, UCSF. Grant title: </a:t>
            </a:r>
            <a:r>
              <a:rPr lang="en-US" altLang="en-US" sz="1200" dirty="0" smtClean="0">
                <a:solidFill>
                  <a:srgbClr val="0070C0"/>
                </a:solidFill>
                <a:ea typeface="ＭＳ Ｐゴシック" pitchFamily="34" charset="-128"/>
              </a:rPr>
              <a:t>Mass Spectrometry Tools in Pursuit of Salivary Biomarkers of </a:t>
            </a:r>
            <a:r>
              <a:rPr lang="en-US" altLang="en-US" sz="1200" dirty="0" err="1" smtClean="0">
                <a:solidFill>
                  <a:srgbClr val="0070C0"/>
                </a:solidFill>
                <a:ea typeface="ＭＳ Ｐゴシック" pitchFamily="34" charset="-128"/>
              </a:rPr>
              <a:t>Sjogren’s</a:t>
            </a:r>
            <a:r>
              <a:rPr lang="en-US" altLang="en-US" sz="1200" dirty="0" smtClean="0">
                <a:solidFill>
                  <a:srgbClr val="0070C0"/>
                </a:solidFill>
                <a:ea typeface="ＭＳ Ｐゴシック" pitchFamily="34" charset="-128"/>
              </a:rPr>
              <a:t> Syndrome</a:t>
            </a:r>
            <a:r>
              <a:rPr lang="en-US" altLang="en-US" sz="1200" i="1" dirty="0" smtClean="0">
                <a:ea typeface="ＭＳ Ｐゴシック" pitchFamily="34" charset="-128"/>
              </a:rPr>
              <a:t>. </a:t>
            </a:r>
            <a:r>
              <a:rPr lang="en-US" alt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Megan </a:t>
            </a:r>
            <a:r>
              <a:rPr lang="en-US" altLang="en-US" sz="12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Laurance</a:t>
            </a:r>
            <a:r>
              <a:rPr lang="en-US" alt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, </a:t>
            </a:r>
            <a:r>
              <a:rPr lang="en-US" altLang="en-US" sz="1200" dirty="0" smtClean="0">
                <a:ea typeface="ＭＳ Ｐゴシック" pitchFamily="34" charset="-128"/>
              </a:rPr>
              <a:t>HSL/Center for Knowledge Management</a:t>
            </a:r>
          </a:p>
          <a:p>
            <a:pPr>
              <a:defRPr/>
            </a:pPr>
            <a:r>
              <a:rPr lang="en-US" altLang="en-US" sz="1200" dirty="0" smtClean="0">
                <a:ea typeface="ＭＳ Ｐゴシック" pitchFamily="34" charset="-128"/>
              </a:rPr>
              <a:t>R01 DC-011329, </a:t>
            </a:r>
            <a:r>
              <a:rPr lang="en-US" altLang="en-US" sz="1200" dirty="0" err="1" smtClean="0">
                <a:ea typeface="ＭＳ Ｐゴシック" pitchFamily="34" charset="-128"/>
              </a:rPr>
              <a:t>Liebold</a:t>
            </a:r>
            <a:r>
              <a:rPr lang="en-US" altLang="en-US" sz="1200" dirty="0" smtClean="0">
                <a:ea typeface="ＭＳ Ｐゴシック" pitchFamily="34" charset="-128"/>
              </a:rPr>
              <a:t>, Lori, UNC-Chapel Hill. Grant title: </a:t>
            </a:r>
            <a:r>
              <a:rPr lang="en-US" altLang="en-US" sz="1200" dirty="0" smtClean="0">
                <a:solidFill>
                  <a:srgbClr val="0070C0"/>
                </a:solidFill>
                <a:ea typeface="ＭＳ Ｐゴシック" pitchFamily="34" charset="-128"/>
              </a:rPr>
              <a:t>Susceptibility to and Release from Masking in Infancy and Childhood</a:t>
            </a:r>
            <a:r>
              <a:rPr lang="en-US" altLang="en-US" sz="1200" dirty="0" smtClean="0">
                <a:ea typeface="ＭＳ Ｐゴシック" pitchFamily="34" charset="-128"/>
              </a:rPr>
              <a:t>. </a:t>
            </a:r>
            <a:r>
              <a:rPr lang="en-US" altLang="en-US" sz="1200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Barbara Renner, Barrie Hayes and Kathleen McGraw, HSL</a:t>
            </a:r>
          </a:p>
          <a:p>
            <a:pPr>
              <a:defRPr/>
            </a:pPr>
            <a:r>
              <a:rPr lang="en-US" altLang="en-US" sz="1200" dirty="0" smtClean="0"/>
              <a:t>R01 AG-041823 Reynolds, Angela, VCU. Grant title: </a:t>
            </a:r>
            <a:r>
              <a:rPr lang="en-US" altLang="en-US" sz="1200" dirty="0" smtClean="0">
                <a:solidFill>
                  <a:srgbClr val="0070C0"/>
                </a:solidFill>
              </a:rPr>
              <a:t>Age Dependent Mechanical Ventilator-Induced Inflammation: Modeling and Experiments</a:t>
            </a:r>
            <a:r>
              <a:rPr lang="en-US" altLang="en-US" sz="1200" dirty="0" smtClean="0"/>
              <a:t>. </a:t>
            </a:r>
            <a:r>
              <a:rPr lang="en-US" alt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Arendt, John Cyrus, Margaret Henderson, Martha Roseberry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9FC2-DEC6-4F26-B2A9-21E210A6C5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79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from 2012 </a:t>
            </a:r>
            <a:r>
              <a:rPr lang="en-US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Informationist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9FC2-DEC6-4F26-B2A9-21E210A6C5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42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Health Records (EHRs) – another key source of ‘Big Data’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potential big opportunities in: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decision support,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care improvement,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health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Coming soon: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updates to NLM’s Health IT pages and a new Health IT RSS feed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26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Federal Register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44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NLM-FDA Medical Device Resource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408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Constantly updated sources of NLM updates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86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updated sources of NLM updates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8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D9FC2-DEC6-4F26-B2A9-21E210A6C5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NLM Working Group of the</a:t>
            </a:r>
            <a:b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Advisory Committee to the NIH Director</a:t>
            </a:r>
          </a:p>
          <a:p>
            <a:pPr algn="l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Charge:</a:t>
            </a:r>
          </a:p>
          <a:p>
            <a:pPr algn="l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Reviewing NLM’s mission, organization, and programmatic priorities  </a:t>
            </a:r>
          </a:p>
          <a:p>
            <a:pPr algn="l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Articulating a strategic vision to ensure that NLM remains an international leader in biomedical and health information.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 public on June 11, 2015 –  broadcast and archived at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NLM Working Group of the broadcast"/>
              </a:rPr>
              <a:t>http://videocast.nih.gov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36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Advice and help during the transition…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3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Thoughtful input from many of you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and we do keep asking for it….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2014 -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 for Information (RFI) in Preparation for 2016-2021 Contract Award of the National Network of Libraries of Medicine (NN/LM) [48 responses]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Aug. 2014 -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RFI on Information Resources on Data-Related Standards Widely Used in Biomedicine (NIH BD2K Initiative)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2014 –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Requests for Public Comment on (1) HHS Notice of Proposed Rulemaking (NPRM) on Clinical Trials Registration and Results Submission </a:t>
            </a:r>
            <a:r>
              <a:rPr lang="en-US" sz="1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last!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(2) Broader NIH Policy [892 responses to NPRM]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2014 –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RFI on NIH BD2K Initiative Resources for Teaching and Learning Biomedical Big Data Management and Data Science 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Feb. 2015 - </a:t>
            </a:r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RFI Regarding Deliberations of the Advisory Committee to the NIH Director (ACD) Working Group on the NLM [652 responses]</a:t>
            </a:r>
          </a:p>
          <a:p>
            <a:pPr marL="0" indent="0">
              <a:buNone/>
            </a:pPr>
            <a:r>
              <a:rPr lang="en-US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partial list …..</a:t>
            </a:r>
          </a:p>
          <a:p>
            <a:pPr marL="0" indent="0">
              <a:buNone/>
            </a:pPr>
            <a:endParaRPr lang="en-US" sz="1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YOU!! </a:t>
            </a:r>
            <a:r>
              <a:rPr lang="en-US" sz="1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to everyone who responded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24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obvious ‘Adjacent Possible’….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AC693-B42C-46D4-8B11-78502A4839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34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Reproducibility of Pre-Clinical Research</a:t>
            </a:r>
            <a:endParaRPr 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8922178" indent="-38453040"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69138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3827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4074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765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768EE61-85AD-45B6-9318-AFE9B5F3E86A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26750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200" b="1" dirty="0" smtClean="0"/>
              <a:t>Clinical Trials Registration &amp; Results Submission</a:t>
            </a:r>
            <a:br>
              <a:rPr lang="en-US" sz="1200" b="1" dirty="0" smtClean="0"/>
            </a:br>
            <a:r>
              <a:rPr lang="en-US" sz="1200" b="1" dirty="0" smtClean="0"/>
              <a:t>Rulemaking Process (2008-- 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463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Logo of the U.S. Department of Health &amp; Human Services" title="HHS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511" y="6324600"/>
            <a:ext cx="535369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4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443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0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4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9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15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2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15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7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188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7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6205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6EC8B-9E95-4567-92FB-64514F577C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230863"/>
            <a:ext cx="9144000" cy="703337"/>
          </a:xfrm>
          <a:prstGeom prst="rect">
            <a:avLst/>
          </a:prstGeom>
          <a:solidFill>
            <a:srgbClr val="2055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230863"/>
            <a:ext cx="2994000" cy="64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lh@nlm.nih.go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ocaddie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grants.nih.gov/grants/guide/pa-files/PA-15-249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cast.nih.gov/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3600"/>
            <a:ext cx="8534400" cy="1470025"/>
          </a:xfrm>
        </p:spPr>
        <p:txBody>
          <a:bodyPr>
            <a:normAutofit fontScale="90000"/>
          </a:bodyPr>
          <a:lstStyle/>
          <a:p>
            <a:pPr lvl="0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NLM Update – Part 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Expanding into the ‘Adjacent Possible’*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*Stuart A. Kauffman</a:t>
            </a:r>
            <a:r>
              <a:rPr lang="en-US" sz="2400" dirty="0"/>
              <a:t/>
            </a:r>
            <a:br>
              <a:rPr lang="en-US" sz="2400" dirty="0"/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733800"/>
            <a:ext cx="8305800" cy="2362200"/>
          </a:xfrm>
        </p:spPr>
        <p:txBody>
          <a:bodyPr>
            <a:normAutofit fontScale="70000" lnSpcReduction="20000"/>
          </a:bodyPr>
          <a:lstStyle/>
          <a:p>
            <a:pPr lvl="0" algn="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Betsy L. Humphreys, MLS, FMLA</a:t>
            </a:r>
          </a:p>
          <a:p>
            <a:pPr lvl="0"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Acting Director</a:t>
            </a:r>
          </a:p>
          <a:p>
            <a:pPr lvl="0"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Library of Medicine</a:t>
            </a:r>
          </a:p>
          <a:p>
            <a:pPr lvl="0" algn="r"/>
            <a:r>
              <a:rPr 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Institutes of Health</a:t>
            </a:r>
          </a:p>
          <a:p>
            <a:pPr lvl="0" algn="r"/>
            <a:r>
              <a:rPr 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Department of Health and Human Services </a:t>
            </a:r>
          </a:p>
          <a:p>
            <a:pPr lvl="0"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blh@nlm.nih.gov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19, 2015</a:t>
            </a:r>
          </a:p>
          <a:p>
            <a:endParaRPr lang="en-US" dirty="0"/>
          </a:p>
        </p:txBody>
      </p:sp>
      <p:pic>
        <p:nvPicPr>
          <p:cNvPr id="5" name="Picture 2" descr="Image of MLA '15 Librarians Without Limits logo." title="MLA '15 Librarians Without Limit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5" t="17801" r="63667" b="68099"/>
          <a:stretch/>
        </p:blipFill>
        <p:spPr bwMode="auto">
          <a:xfrm>
            <a:off x="0" y="8744"/>
            <a:ext cx="271736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8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915400" cy="1173162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Less than 50% of NIH-funded trials published within 30 months of trial completion</a:t>
            </a:r>
            <a:endParaRPr lang="en-US" sz="3600" i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02" name="Picture 3" descr="A graph picture of the percentage of studies published within a certain study completion months." title="Grap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1" y="1371600"/>
            <a:ext cx="7315200" cy="50573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203" name="Text Box 65"/>
          <p:cNvSpPr txBox="1">
            <a:spLocks noChangeArrowheads="1"/>
          </p:cNvSpPr>
          <p:nvPr/>
        </p:nvSpPr>
        <p:spPr bwMode="auto">
          <a:xfrm>
            <a:off x="0" y="6581775"/>
            <a:ext cx="2257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Source: </a:t>
            </a:r>
            <a:r>
              <a:rPr lang="pt-BR" altLang="en-US" sz="1600" i="1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BMJ </a:t>
            </a:r>
            <a:r>
              <a:rPr lang="pt-BR" altLang="en-US" sz="16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t>2012;344:d7292.</a:t>
            </a:r>
            <a:endParaRPr lang="en-US" altLang="en-US" sz="1600" u="sng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51206" name="Footer Placeholder 2"/>
          <p:cNvSpPr txBox="1">
            <a:spLocks noGrp="1"/>
          </p:cNvSpPr>
          <p:nvPr/>
        </p:nvSpPr>
        <p:spPr bwMode="auto">
          <a:xfrm>
            <a:off x="1447800" y="19050"/>
            <a:ext cx="60960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600">
                <a:solidFill>
                  <a:srgbClr val="FFFFFF"/>
                </a:solidFill>
                <a:latin typeface="Calibri" pitchFamily="34" charset="0"/>
              </a:rPr>
              <a:t>Draft Review of Clinical Trials NPRM   CONFIDENTIAL - NOT FOR DISTRIBUTION</a:t>
            </a:r>
          </a:p>
        </p:txBody>
      </p:sp>
      <p:sp>
        <p:nvSpPr>
          <p:cNvPr id="51207" name="Slide Number Placeholder 3"/>
          <p:cNvSpPr txBox="1">
            <a:spLocks noGrp="1"/>
          </p:cNvSpPr>
          <p:nvPr/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75DC4F2B-A719-4AAC-B21A-E2DA71B1E496}" type="slidenum">
              <a:rPr lang="en-US" altLang="en-US" b="1">
                <a:solidFill>
                  <a:srgbClr val="FFFFFF"/>
                </a:solidFill>
                <a:latin typeface="Calibri" pitchFamily="34" charset="0"/>
              </a:rPr>
              <a:pPr/>
              <a:t>10</a:t>
            </a:fld>
            <a:endParaRPr lang="en-US" altLang="en-US" b="1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ClinicalTrials.gov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124200" y="5562600"/>
            <a:ext cx="48768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Summary results for 17,191 trials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5/18/2015</a:t>
            </a:r>
          </a:p>
        </p:txBody>
      </p:sp>
      <p:pic>
        <p:nvPicPr>
          <p:cNvPr id="2" name="Picture 1" descr="A screen shot of the clinical trials.gov website.&#10;Summary results for 17,191 trials 5/18/2015&#10;&#10;" title="Clinical Trials.gov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3" r="1528" b="4645"/>
          <a:stretch/>
        </p:blipFill>
        <p:spPr>
          <a:xfrm>
            <a:off x="-17106" y="928396"/>
            <a:ext cx="9144000" cy="42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8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 descr="Range of Public Comments on NPRM" title="Range of Public Comments on NPRM"/>
          <p:cNvSpPr>
            <a:spLocks noGrp="1"/>
          </p:cNvSpPr>
          <p:nvPr>
            <p:ph type="title" idx="4294967295"/>
          </p:nvPr>
        </p:nvSpPr>
        <p:spPr>
          <a:xfrm>
            <a:off x="342900" y="381000"/>
            <a:ext cx="8458200" cy="685800"/>
          </a:xfrm>
          <a:ln/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/>
              <a:t>Range of Public Comments on NPRM</a:t>
            </a:r>
          </a:p>
        </p:txBody>
      </p:sp>
      <p:sp>
        <p:nvSpPr>
          <p:cNvPr id="57347" name="Footer Placeholder 2"/>
          <p:cNvSpPr txBox="1">
            <a:spLocks noGrp="1"/>
          </p:cNvSpPr>
          <p:nvPr/>
        </p:nvSpPr>
        <p:spPr bwMode="auto">
          <a:xfrm>
            <a:off x="1447800" y="19050"/>
            <a:ext cx="60960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1600">
                <a:solidFill>
                  <a:srgbClr val="FFFFFF"/>
                </a:solidFill>
                <a:latin typeface="Calibri" pitchFamily="34" charset="0"/>
              </a:rPr>
              <a:t>Draft Review of Clinical Trials NPRM   CONFIDENTIAL - NOT FOR DISTRIBUTION</a:t>
            </a:r>
          </a:p>
        </p:txBody>
      </p:sp>
      <p:sp>
        <p:nvSpPr>
          <p:cNvPr id="57348" name="Slide Number Placeholder 2"/>
          <p:cNvSpPr txBox="1">
            <a:spLocks noGrp="1"/>
          </p:cNvSpPr>
          <p:nvPr/>
        </p:nvSpPr>
        <p:spPr bwMode="auto">
          <a:xfrm>
            <a:off x="7620000" y="19050"/>
            <a:ext cx="10668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27E87A4B-D98F-4DC6-A586-AB0A42EC72F3}" type="slidenum">
              <a:rPr lang="en-US" altLang="en-US" b="1">
                <a:solidFill>
                  <a:srgbClr val="FFFFFF"/>
                </a:solidFill>
                <a:latin typeface="Calibri" pitchFamily="34" charset="0"/>
              </a:rPr>
              <a:pPr/>
              <a:t>12</a:t>
            </a:fld>
            <a:endParaRPr lang="en-US" altLang="en-US" b="1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6" name="Picture 2" descr="Topic to be addressed:&#10;Results for unapproved products?&#10;&#10;NPRM Proposal:&#10;Yes.  Due within 12 months of completion date.  May delay for up to 2 years w/ certification.&#10;&#10;Topic to be addressed:&#10;&#10;NPRM Proposal:&#10;&#10;Topic to be addressed:&#10;&#10;NPRM Proposal:" title="Range of Public Comments on NP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5" y="1035115"/>
            <a:ext cx="8951913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265238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Pressure to Use Common Data Elements in Clinical Research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 descr="Common data element resource portal site with NIH CDE initiatives, tools and resources." title="Common data element resource portal site pictur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3" r="1666" b="2915"/>
          <a:stretch/>
        </p:blipFill>
        <p:spPr>
          <a:xfrm>
            <a:off x="0" y="1760376"/>
            <a:ext cx="9144000" cy="4391186"/>
          </a:xfrm>
          <a:prstGeom prst="rect">
            <a:avLst/>
          </a:prstGeom>
        </p:spPr>
      </p:pic>
      <p:sp>
        <p:nvSpPr>
          <p:cNvPr id="5" name="Rectangle 4" descr="red rectangle" title="red rectangle"/>
          <p:cNvSpPr/>
          <p:nvPr/>
        </p:nvSpPr>
        <p:spPr>
          <a:xfrm>
            <a:off x="152400" y="5562600"/>
            <a:ext cx="5029200" cy="381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2400" y="6335298"/>
            <a:ext cx="4572000" cy="4531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http://www.nlm.nih.gov/cde/index.html</a:t>
            </a:r>
          </a:p>
        </p:txBody>
      </p:sp>
    </p:spTree>
    <p:extLst>
      <p:ext uri="{BB962C8B-B14F-4D97-AF65-F5344CB8AC3E}">
        <p14:creationId xmlns:p14="http://schemas.microsoft.com/office/powerpoint/2010/main" val="131514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>
          <a:xfrm>
            <a:off x="453685" y="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4E2012-FF69-40DD-B351-CA8D40CF1F42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Description of intellectual property policy" title="NIH sharing policies and related guidance on NIH-funded research resources"/>
          <p:cNvPicPr>
            <a:picLocks noChangeAspect="1"/>
          </p:cNvPicPr>
          <p:nvPr/>
        </p:nvPicPr>
        <p:blipFill rotWithShape="1">
          <a:blip r:embed="rId2"/>
          <a:srcRect l="1" t="13280" r="8266" b="6250"/>
          <a:stretch/>
        </p:blipFill>
        <p:spPr>
          <a:xfrm>
            <a:off x="76200" y="0"/>
            <a:ext cx="9144000" cy="6200334"/>
          </a:xfrm>
          <a:prstGeom prst="rect">
            <a:avLst/>
          </a:prstGeom>
        </p:spPr>
      </p:pic>
      <p:sp>
        <p:nvSpPr>
          <p:cNvPr id="7" name="Rectangle 6" descr="red rectangle" title="red rectangle"/>
          <p:cNvSpPr/>
          <p:nvPr/>
        </p:nvSpPr>
        <p:spPr>
          <a:xfrm>
            <a:off x="2819400" y="4343400"/>
            <a:ext cx="5943600" cy="1295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7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NIH Plan: Digital </a:t>
            </a:r>
            <a:r>
              <a:rPr lang="en-US" sz="3200" b="1" dirty="0"/>
              <a:t>Scientific </a:t>
            </a:r>
            <a:r>
              <a:rPr lang="en-US" sz="3200" b="1" dirty="0" smtClean="0"/>
              <a:t>Data  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5562600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 smtClean="0"/>
              <a:t>Require Data Management and Sharing Plans</a:t>
            </a:r>
          </a:p>
          <a:p>
            <a:r>
              <a:rPr lang="en-US" sz="3600" dirty="0" smtClean="0"/>
              <a:t>Ensure Policy </a:t>
            </a:r>
            <a:r>
              <a:rPr lang="en-US" sz="3600" dirty="0"/>
              <a:t>Considerations </a:t>
            </a:r>
            <a:r>
              <a:rPr lang="en-US" sz="3600" dirty="0" smtClean="0"/>
              <a:t>are Addressed</a:t>
            </a:r>
          </a:p>
          <a:p>
            <a:r>
              <a:rPr lang="en-US" sz="3600" dirty="0" smtClean="0"/>
              <a:t>Evaluate </a:t>
            </a:r>
            <a:r>
              <a:rPr lang="en-US" sz="3600" dirty="0"/>
              <a:t>Data Management </a:t>
            </a:r>
            <a:r>
              <a:rPr lang="en-US" sz="3600" dirty="0" smtClean="0"/>
              <a:t>Plans</a:t>
            </a:r>
          </a:p>
          <a:p>
            <a:r>
              <a:rPr lang="en-US" sz="3600" dirty="0"/>
              <a:t>Support for Data Management</a:t>
            </a:r>
          </a:p>
          <a:p>
            <a:r>
              <a:rPr lang="en-US" sz="3600" dirty="0"/>
              <a:t>Leverage Existing Archives and Repositories</a:t>
            </a:r>
          </a:p>
          <a:p>
            <a:r>
              <a:rPr lang="en-US" sz="3600" dirty="0"/>
              <a:t>Improve Public Access to Scientific Data</a:t>
            </a:r>
          </a:p>
          <a:p>
            <a:r>
              <a:rPr lang="en-US" sz="3600" dirty="0"/>
              <a:t>Optimize Accessibility, Interoperability, and Long-Term Stewardship</a:t>
            </a:r>
          </a:p>
          <a:p>
            <a:r>
              <a:rPr lang="en-US" sz="3600" dirty="0"/>
              <a:t>Develop Attribution for Scientific Data</a:t>
            </a:r>
          </a:p>
          <a:p>
            <a:r>
              <a:rPr lang="en-US" sz="3600" dirty="0"/>
              <a:t>Support Training and Workforce Development</a:t>
            </a:r>
          </a:p>
          <a:p>
            <a:r>
              <a:rPr lang="en-US" sz="3600" dirty="0"/>
              <a:t>Notify Researchers of Obligations</a:t>
            </a:r>
          </a:p>
          <a:p>
            <a:r>
              <a:rPr lang="en-US" sz="3600" dirty="0"/>
              <a:t>Ensure compliance with data management plans and policies</a:t>
            </a:r>
          </a:p>
          <a:p>
            <a:r>
              <a:rPr lang="en-US" sz="3600" dirty="0"/>
              <a:t>Cooperate with the Private Sector</a:t>
            </a:r>
          </a:p>
          <a:p>
            <a:r>
              <a:rPr lang="en-US" sz="3600" dirty="0"/>
              <a:t>Conduct cost-benefit analysis  </a:t>
            </a:r>
          </a:p>
          <a:p>
            <a:r>
              <a:rPr lang="en-US" sz="4000" dirty="0"/>
              <a:t>Assess Long-Term Preservation Needs</a:t>
            </a:r>
          </a:p>
          <a:p>
            <a:endParaRPr lang="en-US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376C8D-1B27-431A-B19C-555316D586E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7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32276" cy="821564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good repositories for some types of data…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Table list of NIH- supported data repositories" title="NIH Data Sharing Repositories"/>
          <p:cNvPicPr>
            <a:picLocks noChangeAspect="1"/>
          </p:cNvPicPr>
          <p:nvPr/>
        </p:nvPicPr>
        <p:blipFill rotWithShape="1">
          <a:blip r:embed="rId3"/>
          <a:srcRect t="14062" r="1875" b="4688"/>
          <a:stretch/>
        </p:blipFill>
        <p:spPr>
          <a:xfrm>
            <a:off x="-6220" y="821564"/>
            <a:ext cx="9132276" cy="604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4288"/>
            <a:ext cx="78486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But not all ….</a:t>
            </a: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7620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For many domains, we have </a:t>
            </a:r>
          </a:p>
          <a:p>
            <a:pPr lvl="1"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An imminent flood of data </a:t>
            </a:r>
          </a:p>
          <a:p>
            <a:pPr lvl="1"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Little or no data infrastructure</a:t>
            </a:r>
          </a:p>
          <a:p>
            <a:pPr lvl="1" eaLnBrk="1" hangingPunct="1">
              <a:defRPr/>
            </a:pP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269" name="Picture 5" descr="a picture of an ocean waves" title="Ocean wa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02" y="3048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2" descr="A picture of a mop inside a bucket" title="Mop in a bus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69" y="4022724"/>
            <a:ext cx="20574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NIH Big Data to Knowledge (BD2K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http://datascience.nih.gov/bd2k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its principal goals: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facilitate broad use of biomedical digital assets by making them discoverable, accessible, and citable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NIH Big Data to Knowledge (BD2K)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will do what? NIH? NLM? Your institution?</a:t>
            </a: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library? You?</a:t>
            </a:r>
          </a:p>
        </p:txBody>
      </p:sp>
    </p:spTree>
    <p:extLst>
      <p:ext uri="{BB962C8B-B14F-4D97-AF65-F5344CB8AC3E}">
        <p14:creationId xmlns:p14="http://schemas.microsoft.com/office/powerpoint/2010/main" val="38042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153400" cy="1371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Basic Questions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/>
            </a:r>
            <a:b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endParaRPr lang="en-US" alt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How many biomedical research datasets are  generated in a year?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What, exactly, is a “dataset”?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By whom, how, and for what purposes are currently available datasets used?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What is the current amount of investment in data infrastructure?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Who owns and operates the existing infrastructure?</a:t>
            </a:r>
          </a:p>
          <a:p>
            <a:pPr eaLnBrk="1" hangingPunct="1">
              <a:defRPr/>
            </a:pPr>
            <a:r>
              <a:rPr lang="en-US" sz="2400" dirty="0" smtClean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What is the nature of the existing infrastructure and the data served by it? </a:t>
            </a:r>
          </a:p>
          <a:p>
            <a:pPr marL="0" indent="0" eaLnBrk="1" hangingPunct="1">
              <a:buNone/>
              <a:defRPr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lvl="1" eaLnBrk="1" hangingPunct="1">
              <a:defRPr/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04300" cy="1447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Increasing the diversity of what can happen next* 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Stuart A.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Kauffman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Photo of Donald Lindberg" title="Donald Lindber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86" t="25400" r="31457" b="42100"/>
          <a:stretch/>
        </p:blipFill>
        <p:spPr bwMode="auto">
          <a:xfrm>
            <a:off x="2667000" y="1066800"/>
            <a:ext cx="3089223" cy="422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4839" y="5495835"/>
            <a:ext cx="87592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“….. vision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uncanny judgment, courage, and perseverance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….”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NLM Board of Regents Resolution Honoring Donald A. B. Lindberg, February 10, 2015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http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://www.nlm.nih.gov/news/bor_resolution_lindberg_2015.html</a:t>
            </a:r>
            <a:endParaRPr lang="en-US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17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Priorities?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All data are not created equal - which data should be:</a:t>
            </a: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Shared?</a:t>
            </a: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Indexed or otherwise made discoverable?</a:t>
            </a: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Deposited in a repository?</a:t>
            </a: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Curated?</a:t>
            </a: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Preserved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Costs rise dramatically from sharing to preserving</a:t>
            </a: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Perhaps decide based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on likely uses of the data?  e.g.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Better understand the associated scientific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paper?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lvl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Aggregate with other similar data for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analysis?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Perhaps decide based on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demonstrated value, i.e., use over some period?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Questions=Opportunities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your institution support expanding data sharing mandates for funded investigators?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should a current  - or prospective - funded investigator do differently right now?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potential roles for libraries and librarians?  </a:t>
            </a:r>
          </a:p>
          <a:p>
            <a:pPr marL="0" indent="0">
              <a:buNone/>
            </a:pP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definitely an interdisciplinary team sport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3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New RFA:  </a:t>
            </a:r>
            <a:r>
              <a:rPr lang="en-US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NLM Supplements to NIH Grants</a:t>
            </a:r>
            <a:br>
              <a:rPr lang="en-US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en-US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for </a:t>
            </a:r>
            <a:r>
              <a:rPr lang="en-US" alt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Informationist</a:t>
            </a:r>
            <a:r>
              <a:rPr lang="en-US" alt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 Services</a:t>
            </a:r>
          </a:p>
        </p:txBody>
      </p:sp>
      <p:sp>
        <p:nvSpPr>
          <p:cNvPr id="107523" name="Content Placeholder 5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More NIH Institutes &amp; Centers involved (14)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More types of grants eligible </a:t>
            </a:r>
          </a:p>
          <a:p>
            <a:pPr>
              <a:defRPr/>
            </a:pPr>
            <a:r>
              <a:rPr lang="en-US" altLang="en-US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Applications due: July 17, 2015</a:t>
            </a:r>
          </a:p>
          <a:p>
            <a:pPr marL="0" indent="0">
              <a:buNone/>
              <a:defRPr/>
            </a:pPr>
            <a:r>
              <a:rPr lang="en-US" sz="2400" dirty="0" smtClean="0">
                <a:hlinkClick r:id="rId3" tooltip="NIH grants"/>
              </a:rPr>
              <a:t>http</a:t>
            </a:r>
            <a:r>
              <a:rPr lang="en-US" sz="2400" dirty="0">
                <a:hlinkClick r:id="rId3" tooltip="NIH grants"/>
              </a:rPr>
              <a:t>://</a:t>
            </a:r>
            <a:r>
              <a:rPr lang="en-US" sz="2400" dirty="0" smtClean="0">
                <a:hlinkClick r:id="rId3" tooltip="NIH grants"/>
              </a:rPr>
              <a:t>grants.nih.gov/grants/guide/pa-files/PA-15-249.html</a:t>
            </a:r>
            <a:endParaRPr lang="en-US" sz="24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Previous awards: 8 in 2012, 11 in 2014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76600" y="4981107"/>
            <a:ext cx="45720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Information Session TODAY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Tuesday, May 19, 4:30-6 pm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Rm 17A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Dr. Alan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Vanbierliet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NLM Extramural Programs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anose="020B0600070205080204" pitchFamily="34" charset="-128"/>
              </a:rPr>
              <a:t>Some 2014 Examples</a:t>
            </a:r>
          </a:p>
        </p:txBody>
      </p:sp>
      <p:sp>
        <p:nvSpPr>
          <p:cNvPr id="108547" name="Rectangle 3"/>
          <p:cNvSpPr>
            <a:spLocks noGrp="1"/>
          </p:cNvSpPr>
          <p:nvPr>
            <p:ph idx="4294967295"/>
          </p:nvPr>
        </p:nvSpPr>
        <p:spPr>
          <a:xfrm>
            <a:off x="801688" y="1143000"/>
            <a:ext cx="8342312" cy="5029200"/>
          </a:xfrm>
        </p:spPr>
        <p:txBody>
          <a:bodyPr/>
          <a:lstStyle/>
          <a:p>
            <a:pPr>
              <a:defRPr/>
            </a:pPr>
            <a:r>
              <a:rPr lang="en-US" altLang="en-US" sz="2000" dirty="0" smtClean="0">
                <a:ea typeface="ＭＳ Ｐゴシック" pitchFamily="34" charset="-128"/>
              </a:rPr>
              <a:t>R01 AR-062002  Allen, Matthew, IUPUI. Grant title: </a:t>
            </a:r>
            <a:r>
              <a:rPr lang="en-US" alt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Enhancing Bone Strength Using Combination Drug Therapy.</a:t>
            </a:r>
            <a:r>
              <a:rPr lang="en-US" altLang="en-US" sz="2000" dirty="0" smtClean="0">
                <a:ea typeface="ＭＳ Ｐゴシック" pitchFamily="34" charset="-128"/>
              </a:rPr>
              <a:t>  </a:t>
            </a:r>
            <a:r>
              <a:rPr lang="en-US" alt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Elizabeth Whipple</a:t>
            </a:r>
            <a:r>
              <a:rPr lang="en-US" altLang="en-US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, Lilly Library</a:t>
            </a:r>
            <a:endParaRPr lang="en-US" altLang="en-US" sz="2000" dirty="0" smtClean="0">
              <a:ea typeface="ＭＳ Ｐゴシック" pitchFamily="34" charset="-128"/>
            </a:endParaRPr>
          </a:p>
          <a:p>
            <a:pPr>
              <a:defRPr/>
            </a:pPr>
            <a:r>
              <a:rPr lang="en-US" altLang="en-US" sz="2000" dirty="0" smtClean="0">
                <a:ea typeface="ＭＳ Ｐゴシック" pitchFamily="34" charset="-128"/>
              </a:rPr>
              <a:t>R01 AG-040211 Galvin, James, NYU. Grant title: </a:t>
            </a:r>
            <a:r>
              <a:rPr lang="en-US" alt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Multicultural Community Dementia Screening.</a:t>
            </a:r>
            <a:r>
              <a:rPr lang="en-US" altLang="en-US" sz="2000" dirty="0" smtClean="0">
                <a:ea typeface="ＭＳ Ｐゴシック" pitchFamily="34" charset="-128"/>
              </a:rPr>
              <a:t> </a:t>
            </a:r>
            <a:r>
              <a:rPr lang="en-US" alt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Alice Graff 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and </a:t>
            </a:r>
            <a:r>
              <a:rPr lang="en-US" alt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Joseph Nicolson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, </a:t>
            </a:r>
            <a:r>
              <a:rPr lang="en-US" altLang="en-US" sz="2000" dirty="0" smtClean="0">
                <a:ea typeface="ＭＳ Ｐゴシック" pitchFamily="34" charset="-128"/>
              </a:rPr>
              <a:t>NYUHSL. </a:t>
            </a:r>
          </a:p>
          <a:p>
            <a:pPr>
              <a:defRPr/>
            </a:pPr>
            <a:r>
              <a:rPr lang="en-US" altLang="en-US" sz="2000" dirty="0" smtClean="0">
                <a:ea typeface="ＭＳ Ｐゴシック" pitchFamily="34" charset="-128"/>
              </a:rPr>
              <a:t>R01 DE-022031 Hall, Steven, UCSF. Grant title: </a:t>
            </a:r>
            <a:r>
              <a:rPr lang="en-US" alt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Mass Spectrometry Tools in Pursuit of Salivary Biomarkers of </a:t>
            </a:r>
            <a:r>
              <a:rPr lang="en-US" altLang="en-US" sz="2000" dirty="0" err="1" smtClean="0">
                <a:solidFill>
                  <a:srgbClr val="0070C0"/>
                </a:solidFill>
                <a:ea typeface="ＭＳ Ｐゴシック" pitchFamily="34" charset="-128"/>
              </a:rPr>
              <a:t>Sjogren’s</a:t>
            </a:r>
            <a:r>
              <a:rPr lang="en-US" alt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 Syndrome</a:t>
            </a:r>
            <a:r>
              <a:rPr lang="en-US" altLang="en-US" sz="2000" i="1" dirty="0" smtClean="0">
                <a:ea typeface="ＭＳ Ｐゴシック" pitchFamily="34" charset="-128"/>
              </a:rPr>
              <a:t>. </a:t>
            </a:r>
            <a:r>
              <a:rPr lang="en-US" alt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Megan </a:t>
            </a:r>
            <a:r>
              <a:rPr lang="en-US" alt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Laurance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, </a:t>
            </a:r>
            <a:r>
              <a:rPr lang="en-US" altLang="en-US" sz="2000" dirty="0" smtClean="0">
                <a:ea typeface="ＭＳ Ｐゴシック" pitchFamily="34" charset="-128"/>
              </a:rPr>
              <a:t>HSL/Center for Knowledge Management</a:t>
            </a:r>
          </a:p>
          <a:p>
            <a:pPr>
              <a:defRPr/>
            </a:pPr>
            <a:r>
              <a:rPr lang="en-US" altLang="en-US" sz="2000" dirty="0" smtClean="0">
                <a:ea typeface="ＭＳ Ｐゴシック" pitchFamily="34" charset="-128"/>
              </a:rPr>
              <a:t>R01 DC-011329, </a:t>
            </a:r>
            <a:r>
              <a:rPr lang="en-US" altLang="en-US" sz="2000" dirty="0" err="1" smtClean="0">
                <a:ea typeface="ＭＳ Ｐゴシック" pitchFamily="34" charset="-128"/>
              </a:rPr>
              <a:t>Liebold</a:t>
            </a:r>
            <a:r>
              <a:rPr lang="en-US" altLang="en-US" sz="2000" dirty="0" smtClean="0">
                <a:ea typeface="ＭＳ Ｐゴシック" pitchFamily="34" charset="-128"/>
              </a:rPr>
              <a:t>, Lori, UNC-Chapel Hill. Grant title: </a:t>
            </a:r>
            <a:r>
              <a:rPr lang="en-US" altLang="en-US" sz="2000" dirty="0" smtClean="0">
                <a:solidFill>
                  <a:srgbClr val="0070C0"/>
                </a:solidFill>
                <a:ea typeface="ＭＳ Ｐゴシック" pitchFamily="34" charset="-128"/>
              </a:rPr>
              <a:t>Susceptibility to and Release from Masking in Infancy and Childhood</a:t>
            </a:r>
            <a:r>
              <a:rPr lang="en-US" altLang="en-US" sz="2000" dirty="0" smtClean="0">
                <a:ea typeface="ＭＳ Ｐゴシック" pitchFamily="34" charset="-128"/>
              </a:rPr>
              <a:t>. </a:t>
            </a:r>
            <a:r>
              <a:rPr lang="en-US" altLang="en-US" sz="2000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Barbara Renner, Barrie Hayes and Kathleen McGraw, HSL</a:t>
            </a:r>
          </a:p>
          <a:p>
            <a:pPr>
              <a:defRPr/>
            </a:pPr>
            <a:r>
              <a:rPr lang="en-US" altLang="en-US" sz="2000" dirty="0"/>
              <a:t>R01 AG-041823 Reynolds, Angela, VCU. Grant title: </a:t>
            </a:r>
            <a:r>
              <a:rPr lang="en-US" altLang="en-US" sz="2000" dirty="0">
                <a:solidFill>
                  <a:srgbClr val="0070C0"/>
                </a:solidFill>
              </a:rPr>
              <a:t>Age Dependent Mechanical Ventilator-Induced Inflammation: Modeling and Experiments</a:t>
            </a:r>
            <a:r>
              <a:rPr lang="en-US" altLang="en-US" sz="2000" dirty="0"/>
              <a:t>. </a:t>
            </a:r>
            <a:r>
              <a:rPr lang="en-US" alt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Julie Arendt, John Cyrus, Margaret Henderson, Martha Roseberry</a:t>
            </a:r>
          </a:p>
          <a:p>
            <a:pPr>
              <a:defRPr/>
            </a:pPr>
            <a:endParaRPr lang="en-US" altLang="en-US" sz="2000" i="1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66800" y="5638800"/>
            <a:ext cx="7162800" cy="952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Ariel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Deardorff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NLM Associate Fellow, will conduct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focus group today with some current/previous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recipients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discuss impact/value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>
            <a:no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Lessons from 2012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Informationist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Supplements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000500" y="6324600"/>
            <a:ext cx="4343400" cy="4531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http://nnlm.gov/mar/training/aahsl</a:t>
            </a:r>
          </a:p>
        </p:txBody>
      </p:sp>
      <p:pic>
        <p:nvPicPr>
          <p:cNvPr id="4098" name="Picture 2" descr="AAHSL  NM/LM webinar series on research data Management" title="AAHSL / MAR Presentatio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t="12501" r="4438" b="3698"/>
          <a:stretch/>
        </p:blipFill>
        <p:spPr bwMode="auto">
          <a:xfrm>
            <a:off x="0" y="685800"/>
            <a:ext cx="9115411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1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Electronic Health Records (EHRs) – another key source of ‘Big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ata’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potential big opportunities in: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decision support,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care improvement, 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health </a:t>
            </a:r>
          </a:p>
          <a:p>
            <a:pPr lvl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</a:p>
          <a:p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Coming soon: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updates to NLM’s Health IT pages and a new Health IT RSS feed</a:t>
            </a:r>
          </a:p>
        </p:txBody>
      </p:sp>
    </p:spTree>
    <p:extLst>
      <p:ext uri="{BB962C8B-B14F-4D97-AF65-F5344CB8AC3E}">
        <p14:creationId xmlns:p14="http://schemas.microsoft.com/office/powerpoint/2010/main" val="23309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5341" y="685800"/>
            <a:ext cx="7772400" cy="1470025"/>
          </a:xfrm>
        </p:spPr>
        <p:txBody>
          <a:bodyPr/>
          <a:lstStyle/>
          <a:p>
            <a:r>
              <a:rPr lang="en-US" dirty="0" smtClean="0"/>
              <a:t>Federal Register</a:t>
            </a:r>
            <a:endParaRPr lang="en-US" dirty="0"/>
          </a:p>
        </p:txBody>
      </p:sp>
      <p:pic>
        <p:nvPicPr>
          <p:cNvPr id="1026" name="Picture 2" descr="Summary of electronic study data submission; data standards; support for the logical observation identifiers names and codes" title="Federal Register Noti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4501" r="24250" b="4100"/>
          <a:stretch/>
        </p:blipFill>
        <p:spPr bwMode="auto">
          <a:xfrm>
            <a:off x="533400" y="-2363"/>
            <a:ext cx="7924800" cy="625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1290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NLM-FDA Medical Device Resource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Information about the global unique device identification database (GUDID)" title="Acces GUDID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t="8700" r="8375" b="4100"/>
          <a:stretch/>
        </p:blipFill>
        <p:spPr bwMode="auto">
          <a:xfrm>
            <a:off x="0" y="1143000"/>
            <a:ext cx="9144000" cy="581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3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82562"/>
            <a:ext cx="8991600" cy="1265238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Constantly updated sources of NLM updates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Updated information on previous and curent issues at NLM" title="NLM Technical Bulleti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3587" r="5181" b="3904"/>
          <a:stretch/>
        </p:blipFill>
        <p:spPr>
          <a:xfrm>
            <a:off x="25399" y="1447800"/>
            <a:ext cx="9141095" cy="465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98" y="228600"/>
            <a:ext cx="8534400" cy="1189038"/>
          </a:xfrm>
        </p:spPr>
        <p:txBody>
          <a:bodyPr>
            <a:no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updated sources of NLM updates</a:t>
            </a:r>
            <a:endParaRPr lang="en-US" sz="3600" dirty="0"/>
          </a:p>
        </p:txBody>
      </p:sp>
      <p:pic>
        <p:nvPicPr>
          <p:cNvPr id="3" name="Picture 2" descr="General information about RSS feed from NLM " title="NLM RSS Feeds for News, Podcasts, and Webcast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4" r="2222" b="3903"/>
          <a:stretch/>
        </p:blipFill>
        <p:spPr>
          <a:xfrm>
            <a:off x="0" y="1524000"/>
            <a:ext cx="9155596" cy="43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057400"/>
            <a:ext cx="3810000" cy="2620962"/>
          </a:xfrm>
        </p:spPr>
        <p:txBody>
          <a:bodyPr/>
          <a:lstStyle/>
          <a:p>
            <a:r>
              <a:rPr lang="en-US" dirty="0" smtClean="0"/>
              <a:t>Fair Winds and Following Seas</a:t>
            </a:r>
            <a:endParaRPr lang="en-US" dirty="0"/>
          </a:p>
        </p:txBody>
      </p:sp>
      <p:pic>
        <p:nvPicPr>
          <p:cNvPr id="1026" name="Picture 2" descr="Fair Winds and Following Seas" title="Fair Winds and Following Se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t="22966" r="65952" b="41390"/>
          <a:stretch/>
        </p:blipFill>
        <p:spPr bwMode="auto">
          <a:xfrm>
            <a:off x="1479645" y="1447800"/>
            <a:ext cx="5987955" cy="41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31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219200"/>
          </a:xfrm>
        </p:spPr>
        <p:txBody>
          <a:bodyPr>
            <a:no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NLM Working Group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Advisory Committee to the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NIH Director</a:t>
            </a:r>
            <a:endParaRPr lang="en-US" sz="3600" dirty="0"/>
          </a:p>
        </p:txBody>
      </p:sp>
      <p:sp>
        <p:nvSpPr>
          <p:cNvPr id="3" name="Content Placeholder 2" descr="Charge:&#10;Reviewing NLM’s mission, organization, and programmatic priorities  &#10;Articulating a strategic vision to ensure that NLM remains an international leader in biomedical and health information. &#10;Report public on June 11, 2015 –  broadcast and archived at http://videocast.nih.gov&#10;" title="NLM Working Group of the Advisory Committee to the NIH Director"/>
          <p:cNvSpPr>
            <a:spLocks noGrp="1"/>
          </p:cNvSpPr>
          <p:nvPr>
            <p:ph idx="4294967295"/>
          </p:nvPr>
        </p:nvSpPr>
        <p:spPr>
          <a:xfrm>
            <a:off x="533400" y="1453302"/>
            <a:ext cx="8229600" cy="5313362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of the members: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Charge:</a:t>
            </a: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Reviewing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NLM’s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mission, organization, and programmatic priorities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Articulating a strategic vision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that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NLM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remains an international leader in biomedical and health information.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 public on June 11, 2015 –  broadcast and archived at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NLM Working Group of the broadcast"/>
              </a:rPr>
              <a:t>http://videocast.nih.gov</a:t>
            </a:r>
            <a:endParaRPr lang="en-US" sz="2800" dirty="0"/>
          </a:p>
        </p:txBody>
      </p:sp>
      <p:pic>
        <p:nvPicPr>
          <p:cNvPr id="4" name="Picture 3" descr="Photo of Alexa McCray, PhD" title="Alexa McCray, Ph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2" t="42275" r="52279" b="42008"/>
          <a:stretch/>
        </p:blipFill>
        <p:spPr bwMode="auto">
          <a:xfrm>
            <a:off x="3048000" y="2090516"/>
            <a:ext cx="1488747" cy="138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hoto of Chris Shaffer, MS" title="Chris Shaffer, M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8" t="50000" r="63101" b="38559"/>
          <a:stretch/>
        </p:blipFill>
        <p:spPr bwMode="auto">
          <a:xfrm>
            <a:off x="5029061" y="2060535"/>
            <a:ext cx="1463179" cy="149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hoto of James Williams, II, MS" title="James Williams, II, M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t="50832" r="63286" b="37452"/>
          <a:stretch/>
        </p:blipFill>
        <p:spPr bwMode="auto">
          <a:xfrm>
            <a:off x="6889280" y="2067970"/>
            <a:ext cx="1350880" cy="150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19607" y="3636661"/>
            <a:ext cx="1589658" cy="47332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Alexa McCray, PhD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Harvard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960404" y="3636661"/>
            <a:ext cx="1563066" cy="4784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Chris Shaffer, 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OHSU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rot="10800000" flipV="1">
            <a:off x="6688220" y="3689725"/>
            <a:ext cx="1752997" cy="42025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James Williams, II, 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U. Colorado, Boulder</a:t>
            </a:r>
            <a:endParaRPr lang="en-US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" name="Picture 2" descr="Photo of Trudy MacKay, PhD" title="Trudy MacKay, Ph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48200" r="74687" b="35662"/>
          <a:stretch/>
        </p:blipFill>
        <p:spPr bwMode="auto">
          <a:xfrm>
            <a:off x="1123013" y="2090516"/>
            <a:ext cx="1447800" cy="146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81154" y="3636661"/>
            <a:ext cx="1609645" cy="47840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Trudy MacKay, PhD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NC State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Current Chair, NLM Board</a:t>
            </a:r>
          </a:p>
        </p:txBody>
      </p:sp>
    </p:spTree>
    <p:extLst>
      <p:ext uri="{BB962C8B-B14F-4D97-AF65-F5344CB8AC3E}">
        <p14:creationId xmlns:p14="http://schemas.microsoft.com/office/powerpoint/2010/main" val="102685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152400"/>
            <a:ext cx="8810639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Advice and help during the transition…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6" name="Picture 2" descr="Photo of Sandra Martin MSLS" title="Sandra Martin MS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t="37797" r="87199" b="45305"/>
          <a:stretch/>
        </p:blipFill>
        <p:spPr bwMode="auto">
          <a:xfrm>
            <a:off x="4709221" y="1143000"/>
            <a:ext cx="17111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767005" y="3217889"/>
            <a:ext cx="1563066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Sandra Martin MSLS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Wayne State Univ.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NLM Board of Regents</a:t>
            </a:r>
            <a:endParaRPr lang="en-US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8" name="Picture 3" descr="Photo of Kris Alpi MPH MLS" title="Kris Alpi MPH M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t="13071" r="79649" b="59599"/>
          <a:stretch/>
        </p:blipFill>
        <p:spPr bwMode="auto">
          <a:xfrm>
            <a:off x="48287" y="4084335"/>
            <a:ext cx="1620079" cy="195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793" y="6134855"/>
            <a:ext cx="1563066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Kris </a:t>
            </a:r>
            <a:r>
              <a:rPr lang="en-US" altLang="en-US" sz="12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Alpi</a:t>
            </a: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MPH MLS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NC State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NLM BLIRC</a:t>
            </a:r>
            <a:endParaRPr lang="en-US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0" name="Picture 2" descr="photo of Gail Yokote MS" title="Gail Yokote M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59470" r="74446" b="18761"/>
          <a:stretch/>
        </p:blipFill>
        <p:spPr bwMode="auto">
          <a:xfrm>
            <a:off x="2819400" y="1044112"/>
            <a:ext cx="1554395" cy="200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 descr="Picture of Gail Yokote MS" title="Gail Yokote MS"/>
          <p:cNvSpPr>
            <a:spLocks noChangeArrowheads="1"/>
          </p:cNvSpPr>
          <p:nvPr/>
        </p:nvSpPr>
        <p:spPr bwMode="auto">
          <a:xfrm>
            <a:off x="2743200" y="3200400"/>
            <a:ext cx="1563066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Gail Yokote 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UC Davis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NLM Board of Regents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(Next Chair)</a:t>
            </a:r>
            <a:endParaRPr lang="en-US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2" name="Picture 11" descr="Photo of Kristi Holmes PhD &#10;" title="Kristi Holmes PhD "/>
          <p:cNvPicPr>
            <a:picLocks noChangeAspect="1"/>
          </p:cNvPicPr>
          <p:nvPr/>
        </p:nvPicPr>
        <p:blipFill rotWithShape="1">
          <a:blip r:embed="rId6"/>
          <a:srcRect l="23125" t="52068" r="62988" b="28059"/>
          <a:stretch/>
        </p:blipFill>
        <p:spPr>
          <a:xfrm>
            <a:off x="1836142" y="4116930"/>
            <a:ext cx="1653402" cy="1892826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881310" y="6134855"/>
            <a:ext cx="1563066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Kristi Holmes PhD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Northwestern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NLM BLIRC</a:t>
            </a:r>
            <a:endParaRPr lang="en-US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4" name="Picture 3" descr="Photo of Gabe Rios MLIS&#10;" title="Gabe Rios MLI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 t="65628" r="73540" b="21323"/>
          <a:stretch/>
        </p:blipFill>
        <p:spPr bwMode="auto">
          <a:xfrm>
            <a:off x="5715000" y="4074165"/>
            <a:ext cx="1563066" cy="185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 descr="Photo of Gabe Rios MLIS&#10;" title="Gabe Rios MLIS"/>
          <p:cNvSpPr>
            <a:spLocks noChangeArrowheads="1"/>
          </p:cNvSpPr>
          <p:nvPr/>
        </p:nvSpPr>
        <p:spPr bwMode="auto">
          <a:xfrm>
            <a:off x="5731239" y="6072592"/>
            <a:ext cx="1563066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Gabe Rios MLIS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Indiana University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NLM BLIRC</a:t>
            </a:r>
            <a:endParaRPr lang="en-US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8" name="Picture 5" descr="Photo of Karen Butter, MS&#10;" title="Karen Butter, M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1" t="51823" r="63097" b="31823"/>
          <a:stretch/>
        </p:blipFill>
        <p:spPr bwMode="auto">
          <a:xfrm>
            <a:off x="7620000" y="4074165"/>
            <a:ext cx="1275413" cy="183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476173" y="6001193"/>
            <a:ext cx="1563066" cy="67718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Karen Butter, MS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UCSF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PMC  NAC</a:t>
            </a:r>
            <a:endParaRPr lang="en-US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1" name="Picture 2" descr="Photo of Taneya Koonce MPH MSLS &#10;" title="Taneya Koonce MPH MSLS 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62100" r="72000" b="21800"/>
          <a:stretch/>
        </p:blipFill>
        <p:spPr bwMode="auto">
          <a:xfrm>
            <a:off x="3810000" y="4136869"/>
            <a:ext cx="1486730" cy="179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590351" y="6085610"/>
            <a:ext cx="2057745" cy="6077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Taneya Koonce MPH MSLS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Vanderbilt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NLM BLIRC</a:t>
            </a:r>
            <a:endParaRPr lang="en-US" altLang="en-US" sz="1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Thoughtful input from many of you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 and we do keep asking for it….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June 2014 -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 for Information </a:t>
            </a: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(RFI) in </a:t>
            </a:r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for 2016-2021 Contract Award of the National Network of Libraries of Medicine (NN/LM</a:t>
            </a: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[48 responses]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Aug. 2014 - </a:t>
            </a: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RFI on Information Resources on Data-Related Standards Widely Used in Biomedicine (NIH BD2K Initiative)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2014 – </a:t>
            </a: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Requests for Public Comment on (1) HHS Notice of Proposed Rulemaking (NPRM) on Clinical Trials Registration and Results Submission </a:t>
            </a:r>
            <a:r>
              <a:rPr lang="en-US" sz="19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last! </a:t>
            </a: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(2) Broader NIH Policy [892 responses to NPRM]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Nov. 2014 – </a:t>
            </a:r>
            <a:r>
              <a:rPr 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RFI on NIH BD2K Initiative Resources for Teaching and Learning Biomedical Big Data Management and Data Science 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Feb. 2015 - 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RFI </a:t>
            </a:r>
            <a:r>
              <a:rPr lang="en-US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Regarding Deliberations of the Advisory Committee to the NIH 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</a:t>
            </a:r>
            <a:r>
              <a:rPr lang="en-US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(ACD) Working Group on the </a:t>
            </a:r>
            <a:r>
              <a:rPr 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NLM [652 responses]</a:t>
            </a:r>
            <a:endParaRPr lang="en-US" sz="1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partial list …..</a:t>
            </a:r>
          </a:p>
          <a:p>
            <a:pPr marL="0" indent="0">
              <a:buNone/>
            </a:pP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5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YOU!! 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to everyone who responded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306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540"/>
            <a:ext cx="7086600" cy="59218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obvious ‘Adjacent Possible’….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4" descr="http://www.graphicsfuel.com/wp-content/uploads/2013/03/20-social-media-icons.png" title="social media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1905000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 logo of the Executive Office of the President, can be found at http://library.uthscsa.edu/wp-content/uploads/2013/02/ostp.jpg" title=" logo Executive Office of the President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89063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2" descr="Computers, can be found at http://im.rediff.com/money/2011/jun/22comp1.jpg" title="Compu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4090988"/>
            <a:ext cx="18605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4" descr="Picture of a brain, can be found at http://www.ualberta.ca/ALS/research/images/figs/exploredti-tracts.jpg" title="Br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4090988"/>
            <a:ext cx="18605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7775" y="838200"/>
            <a:ext cx="30956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Societal expectations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5334000"/>
            <a:ext cx="30813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Technical capabilities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2850" y="914400"/>
            <a:ext cx="2393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Policy directives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95925" y="5329238"/>
            <a:ext cx="32670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Scientific opportunities</a:t>
            </a:r>
          </a:p>
        </p:txBody>
      </p:sp>
      <p:sp>
        <p:nvSpPr>
          <p:cNvPr id="10250" name="Right Arrow 14" descr="right arrow" title="right arrow"/>
          <p:cNvSpPr>
            <a:spLocks noChangeArrowheads="1"/>
          </p:cNvSpPr>
          <p:nvPr/>
        </p:nvSpPr>
        <p:spPr bwMode="auto">
          <a:xfrm rot="1570521">
            <a:off x="3355975" y="2527300"/>
            <a:ext cx="854075" cy="460375"/>
          </a:xfrm>
          <a:prstGeom prst="rightArrow">
            <a:avLst>
              <a:gd name="adj1" fmla="val 50000"/>
              <a:gd name="adj2" fmla="val 5006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10251" name="Picture 15" descr="Picture of an arrow" title="Arr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3648075"/>
            <a:ext cx="8350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6" descr="Picture of an arrow" title="Arr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0845">
            <a:off x="5816600" y="2417763"/>
            <a:ext cx="8350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7" descr="arrow" title="arr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31020">
            <a:off x="3311525" y="3606801"/>
            <a:ext cx="83502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176713" y="1981200"/>
            <a:ext cx="1703387" cy="2678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Broad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Data 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Sharing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Across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All </a:t>
            </a:r>
          </a:p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 descr="Reproducibility of Pre-Clinical Research" title="Reproducibility of Pre-Clinical Research"/>
          <p:cNvSpPr>
            <a:spLocks noGrp="1"/>
          </p:cNvSpPr>
          <p:nvPr>
            <p:ph type="title"/>
          </p:nvPr>
        </p:nvSpPr>
        <p:spPr>
          <a:xfrm>
            <a:off x="533400" y="-1555"/>
            <a:ext cx="8195310" cy="869454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Reproducibility of Pre-Clinical Research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/>
          <a:p>
            <a:fld id="{E10463E0-55A5-4916-91D5-CB539B9ED90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 descr="Reproducibility of Pre-Clinical Research" title="Reproducibility of Pre-Clinical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64634"/>
            <a:ext cx="8153400" cy="554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53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 title="Clinical Trials Registration &amp; Results Submission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020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/>
              <a:t>Clinical Trials Registration &amp; Results Submission</a:t>
            </a:r>
            <a:br>
              <a:rPr lang="en-US" sz="3200" b="1" dirty="0" smtClean="0"/>
            </a:br>
            <a:r>
              <a:rPr lang="en-US" sz="3200" b="1" dirty="0" smtClean="0"/>
              <a:t>Rulemaking Process (2008-- )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 descr="Announce in Unified Agenda&#10;Agency develops draft NPRM&#10;Departmental (HHS) review&#10;OMB review&#10;Publish in Federal Register &#10;Public comment period&#10;Agency response to comments&#10;Departmental review&#10;OMB review&#10;Publish final rule&#10;Congressional review&#10;Rule takes effect (e.g., 90 days after publication)&#10;" title="Clinical Trials Registration &amp; Results Submiss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950952"/>
              </p:ext>
            </p:extLst>
          </p:nvPr>
        </p:nvGraphicFramePr>
        <p:xfrm>
          <a:off x="457200" y="11430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7ED5D06-7D31-4C6F-9200-20F7F4E96A98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761999" y="5791200"/>
            <a:ext cx="76852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Proposed NIH Policy also covers Phase 1 and trials of </a:t>
            </a:r>
            <a:r>
              <a:rPr lang="en-US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ANY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intervention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2228" name="TextBox 5"/>
          <p:cNvSpPr txBox="1">
            <a:spLocks noChangeArrowheads="1"/>
          </p:cNvSpPr>
          <p:nvPr/>
        </p:nvSpPr>
        <p:spPr bwMode="auto">
          <a:xfrm>
            <a:off x="2057400" y="2055725"/>
            <a:ext cx="13716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 are here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8" name="Straight Arrow Connector 7" descr="arrow" title="arrow"/>
          <p:cNvCxnSpPr/>
          <p:nvPr/>
        </p:nvCxnSpPr>
        <p:spPr>
          <a:xfrm>
            <a:off x="3429000" y="2425057"/>
            <a:ext cx="381000" cy="17685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H NLM logo 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NIH NLM logo grey</Template>
  <TotalTime>1650</TotalTime>
  <Words>1880</Words>
  <Application>Microsoft Office PowerPoint</Application>
  <PresentationFormat>On-screen Show (4:3)</PresentationFormat>
  <Paragraphs>334</Paragraphs>
  <Slides>29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NIH NLM logo grey</vt:lpstr>
      <vt:lpstr>The NLM Update – Part 1 Expanding into the ‘Adjacent Possible’*        *Stuart A. Kauffman </vt:lpstr>
      <vt:lpstr>Increasing the diversity of what can happen next*        *Stuart A. Kauffman</vt:lpstr>
      <vt:lpstr>Fair Winds and Following Seas</vt:lpstr>
      <vt:lpstr>NLM Working Group of the Advisory Committee to the NIH Director</vt:lpstr>
      <vt:lpstr>Advice and help during the transition… </vt:lpstr>
      <vt:lpstr>Thoughtful input from many of you -- and we do keep asking for it….</vt:lpstr>
      <vt:lpstr>An obvious ‘Adjacent Possible’….</vt:lpstr>
      <vt:lpstr>Reproducibility of Pre-Clinical Research</vt:lpstr>
      <vt:lpstr>Clinical Trials Registration &amp; Results Submission Rulemaking Process (2008-- )</vt:lpstr>
      <vt:lpstr>Less than 50% of NIH-funded trials published within 30 months of trial completion</vt:lpstr>
      <vt:lpstr>ClinicalTrials.gov</vt:lpstr>
      <vt:lpstr>Range of Public Comments on NPRM</vt:lpstr>
      <vt:lpstr>Increasing Pressure to Use Common Data Elements in Clinical Research</vt:lpstr>
      <vt:lpstr> </vt:lpstr>
      <vt:lpstr>NIH Plan: Digital Scientific Data  </vt:lpstr>
      <vt:lpstr>There are good repositories for some types of data…</vt:lpstr>
      <vt:lpstr>But not all ….</vt:lpstr>
      <vt:lpstr>NIH Big Data to Knowledge (BD2K) http://datascience.nih.gov/bd2k</vt:lpstr>
      <vt:lpstr>Basic Questions </vt:lpstr>
      <vt:lpstr>Priorities?</vt:lpstr>
      <vt:lpstr>Local Questions=Opportunities</vt:lpstr>
      <vt:lpstr>New RFA:  NLM Supplements to NIH Grants for Informationist Services</vt:lpstr>
      <vt:lpstr>Some 2014 Examples</vt:lpstr>
      <vt:lpstr>Lessons from 2012 Informationist Supplements</vt:lpstr>
      <vt:lpstr>Electronic Health Records (EHRs) – another key source of ‘Big Data’</vt:lpstr>
      <vt:lpstr>Federal Register</vt:lpstr>
      <vt:lpstr>New NLM-FDA Medical Device Resource </vt:lpstr>
      <vt:lpstr>Constantly updated sources of NLM updates</vt:lpstr>
      <vt:lpstr>More updated sources of NLM updates</vt:lpstr>
    </vt:vector>
  </TitlesOfParts>
  <Company>National Library of Medicine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ModlinM</dc:creator>
  <cp:lastModifiedBy>Herron, Mary (NIH/NLM) [E]</cp:lastModifiedBy>
  <cp:revision>75</cp:revision>
  <cp:lastPrinted>2015-05-16T13:59:34Z</cp:lastPrinted>
  <dcterms:created xsi:type="dcterms:W3CDTF">2014-05-01T18:45:29Z</dcterms:created>
  <dcterms:modified xsi:type="dcterms:W3CDTF">2015-06-10T16:03:15Z</dcterms:modified>
</cp:coreProperties>
</file>