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60" r:id="rId9"/>
    <p:sldId id="264" r:id="rId10"/>
    <p:sldId id="265" r:id="rId11"/>
    <p:sldId id="266" r:id="rId12"/>
    <p:sldId id="261" r:id="rId13"/>
    <p:sldId id="262" r:id="rId14"/>
    <p:sldId id="263" r:id="rId15"/>
    <p:sldId id="267" r:id="rId16"/>
    <p:sldId id="275" r:id="rId17"/>
    <p:sldId id="274" r:id="rId18"/>
    <p:sldId id="273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39" autoAdjust="0"/>
    <p:restoredTop sz="86364" autoAdjust="0"/>
  </p:normalViewPr>
  <p:slideViewPr>
    <p:cSldViewPr>
      <p:cViewPr>
        <p:scale>
          <a:sx n="88" d="100"/>
          <a:sy n="88" d="100"/>
        </p:scale>
        <p:origin x="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AFADC-27AF-47AE-A040-41B0EC0668CA}" type="datetimeFigureOut">
              <a:rPr lang="en-US" smtClean="0"/>
              <a:t>5/20/2013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182EA-C38D-41D3-A9EF-931E7C7E45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158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the few minutes we have this morning I am going to share some</a:t>
            </a:r>
            <a:r>
              <a:rPr lang="en-US" baseline="0" dirty="0" smtClean="0"/>
              <a:t> tricks about how to easily find citations and how to customize your PubMed experience.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82EA-C38D-41D3-A9EF-931E7C7E450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9250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i="0" dirty="0" smtClean="0"/>
              <a:t>Every My NCBI account</a:t>
            </a:r>
            <a:r>
              <a:rPr lang="en-US" b="0" i="0" baseline="0" dirty="0" smtClean="0"/>
              <a:t> comes loaded with three Collections shown here – Favorites, My Bibliography, and Other Citations.  You can create as many Collections as you want and collect in each as many items as you need.</a:t>
            </a:r>
          </a:p>
          <a:p>
            <a:pPr algn="l"/>
            <a:endParaRPr lang="en-US" b="0" i="0" baseline="0" dirty="0" smtClean="0"/>
          </a:p>
          <a:p>
            <a:pPr algn="l"/>
            <a:r>
              <a:rPr lang="en-US" b="0" i="0" baseline="0" dirty="0" smtClean="0"/>
              <a:t>What’s really nice about collections is that you can make them public and share them with others. </a:t>
            </a:r>
          </a:p>
          <a:p>
            <a:pPr algn="l"/>
            <a:endParaRPr lang="en-US" b="0" i="0" baseline="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82EA-C38D-41D3-A9EF-931E7C7E450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73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When</a:t>
            </a:r>
            <a:r>
              <a:rPr lang="en-US" baseline="0" dirty="0" smtClean="0"/>
              <a:t> viewing a single PubMed abstract you can add an item to your Collections with just one click.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Favorites collection is the default on this menu but the pull-down displays all your collections.  I added this item to my Favorites collection as indicated by the star that is now blue.</a:t>
            </a:r>
            <a:endParaRPr lang="en-US" dirty="0" smtClean="0"/>
          </a:p>
          <a:p>
            <a:r>
              <a:rPr lang="en-US" baseline="0" dirty="0" smtClean="0"/>
              <a:t>When you want to add more than one item at a time, use the Send to Collections menu.  All your collections including Favorites are listed in the Choose a collection menu.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82EA-C38D-41D3-A9EF-931E7C7E450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861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 the</a:t>
            </a:r>
            <a:r>
              <a:rPr lang="en-US" baseline="0" dirty="0" smtClean="0"/>
              <a:t> PubMed results screen there are two places to apply filters or limits.  On the Filters sidebar there are multiple selections.  Here I’ve selected Published in the last 5 years and Humans.  If I want additional filters that are not available by default I click Show additional filters for the complete menu.</a:t>
            </a:r>
          </a:p>
          <a:p>
            <a:r>
              <a:rPr lang="en-US" baseline="0" dirty="0" smtClean="0"/>
              <a:t>Custom filters are available when signed into My NCBI.  They are in the upper right corner of the results page.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82EA-C38D-41D3-A9EF-931E7C7E450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517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Creating custom</a:t>
            </a:r>
            <a:r>
              <a:rPr lang="en-US" baseline="0" dirty="0" smtClean="0"/>
              <a:t> filters is easy.  In the My NCBI Filters portlet, click Create custom filter.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82EA-C38D-41D3-A9EF-931E7C7E450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223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Enter your search terms, test them, name</a:t>
            </a:r>
            <a:r>
              <a:rPr lang="en-US" baseline="0" dirty="0" smtClean="0"/>
              <a:t> the filter and save it.</a:t>
            </a:r>
          </a:p>
          <a:p>
            <a:r>
              <a:rPr lang="en-US" baseline="0" dirty="0" smtClean="0"/>
              <a:t>For this filter, I combined review [pt] AND hasabstract to create my own filter that I named Reviews with abstracts.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82EA-C38D-41D3-A9EF-931E7C7E450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979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r>
              <a:rPr lang="en-US" baseline="0" dirty="0" smtClean="0"/>
              <a:t> the PubMed search box to quickly and easy find citations by title matching.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82EA-C38D-41D3-A9EF-931E7C7E450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662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copied</a:t>
            </a:r>
            <a:r>
              <a:rPr lang="en-US" baseline="0" dirty="0" smtClean="0"/>
              <a:t> the title from another source and pasted it directly into the PubMed search box.  There are multiple results but the message “See 1 citation found by title matching your search:” provides a link to the exact result I want.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82EA-C38D-41D3-A9EF-931E7C7E450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374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another</a:t>
            </a:r>
            <a:r>
              <a:rPr lang="en-US" baseline="0" dirty="0" smtClean="0"/>
              <a:t> example, I also c</a:t>
            </a:r>
            <a:r>
              <a:rPr lang="en-US" dirty="0" smtClean="0"/>
              <a:t>opied</a:t>
            </a:r>
            <a:r>
              <a:rPr lang="en-US" baseline="0" dirty="0" smtClean="0"/>
              <a:t> the title from another source and pasted it directly into the PubMed search box.  There is only one results so PubMed returns the exact abstract.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82EA-C38D-41D3-A9EF-931E7C7E450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69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My NCBI to customize your PubMed</a:t>
            </a:r>
            <a:r>
              <a:rPr lang="en-US" baseline="0" dirty="0" smtClean="0"/>
              <a:t> experience.  Highlight search terms in results, make sure you can recover your work, and use the same limits for every PubMed search.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82EA-C38D-41D3-A9EF-931E7C7E450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571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My NCBI</a:t>
            </a:r>
            <a:r>
              <a:rPr lang="en-US" baseline="0" dirty="0" smtClean="0"/>
              <a:t> select an eye-pleasing color and click Save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Choices are:</a:t>
            </a:r>
          </a:p>
          <a:p>
            <a:r>
              <a:rPr lang="en-US" baseline="0" dirty="0" smtClean="0"/>
              <a:t>None, light yellow, purple, gold, sky blue, hot pink, bold, green, aqua, yellow, lime green, 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82EA-C38D-41D3-A9EF-931E7C7E450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61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signed</a:t>
            </a:r>
            <a:r>
              <a:rPr lang="en-US" baseline="0" dirty="0" smtClean="0"/>
              <a:t> in to My NCBI search terms are highlighted with the color you chose.  Royal jelly is a honey bee secretion that is used for medicinal purposes. 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82EA-C38D-41D3-A9EF-931E7C7E450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784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My</a:t>
            </a:r>
            <a:r>
              <a:rPr lang="en-US" baseline="0" dirty="0" smtClean="0"/>
              <a:t> NCBI to make sure you can access your work over longer periods of time.</a:t>
            </a:r>
          </a:p>
          <a:p>
            <a:r>
              <a:rPr lang="en-US" baseline="0" dirty="0" smtClean="0"/>
              <a:t>Recent activity tracks your last six months of searches and abstract views.</a:t>
            </a:r>
          </a:p>
          <a:p>
            <a:r>
              <a:rPr lang="en-US" baseline="0" dirty="0" smtClean="0"/>
              <a:t>Collections store PubMed items and don’t expire after 8 hours of inactivity.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82EA-C38D-41D3-A9EF-931E7C7E450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895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signed in to My NCBI, Recent Activity records up to six months of searches and abstract views.  This slide shows the My NCBI Recent</a:t>
            </a:r>
            <a:r>
              <a:rPr lang="en-US" baseline="0" dirty="0" smtClean="0"/>
              <a:t> Activity portlet.  My searches from Today, Yesterday, Last Week, This Month, etc. are available. </a:t>
            </a:r>
            <a:endParaRPr lang="en-US" dirty="0" smtClean="0"/>
          </a:p>
          <a:p>
            <a:r>
              <a:rPr lang="en-US" dirty="0" smtClean="0"/>
              <a:t>Because six months</a:t>
            </a:r>
            <a:r>
              <a:rPr lang="en-US" baseline="0" dirty="0" smtClean="0"/>
              <a:t> of work would be difficult to look through, Recent Activity is searchable.  Searching Recent Activity can help you easily find older work and abstracts viewed.</a:t>
            </a:r>
          </a:p>
          <a:p>
            <a:r>
              <a:rPr lang="en-US" baseline="0" dirty="0" smtClean="0"/>
              <a:t>When not signed in to My NCBI, Recent Activity is a lot like History.  It records searches and abstract views but the data expires after 8 hours of inactivity.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82EA-C38D-41D3-A9EF-931E7C7E450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276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725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E70F7F-0BCD-4A84-A5EB-2942C11F60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90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E70F7F-0BCD-4A84-A5EB-2942C11F60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15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69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5C3BC-8BCE-46F9-820F-230F48811B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64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5C3BC-8BCE-46F9-820F-230F48811B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293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5C3BC-8BCE-46F9-820F-230F48811B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614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E70F7F-0BCD-4A84-A5EB-2942C11F60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64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E70F7F-0BCD-4A84-A5EB-2942C11F60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52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E70F7F-0BCD-4A84-A5EB-2942C11F60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763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E70F7F-0BCD-4A84-A5EB-2942C11F60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24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55A"/>
            </a:gs>
            <a:gs pos="100000">
              <a:srgbClr val="0072C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8" descr="NLM Logo with text of United States National Library of Medicine, National Institutes of Health as part of image" title="NLM 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6143625"/>
            <a:ext cx="38004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F685C3BC-8BCE-46F9-820F-230F48811B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6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PubMed® Tips and Tricks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lvl="0" algn="r"/>
            <a:r>
              <a:rPr lang="en-US" sz="2500" dirty="0" smtClean="0">
                <a:solidFill>
                  <a:prstClr val="white">
                    <a:tint val="75000"/>
                  </a:prstClr>
                </a:solidFill>
              </a:rPr>
              <a:t>Margaret McGhee</a:t>
            </a:r>
          </a:p>
          <a:p>
            <a:pPr lvl="0" algn="r"/>
            <a:r>
              <a:rPr lang="en-US" sz="2500" dirty="0" smtClean="0">
                <a:solidFill>
                  <a:prstClr val="white">
                    <a:tint val="75000"/>
                  </a:prstClr>
                </a:solidFill>
              </a:rPr>
              <a:t>MEDLARS Management Section</a:t>
            </a:r>
            <a:endParaRPr lang="en-US" sz="2500" dirty="0">
              <a:solidFill>
                <a:prstClr val="white">
                  <a:tint val="75000"/>
                </a:prstClr>
              </a:solidFill>
            </a:endParaRPr>
          </a:p>
          <a:p>
            <a:pPr lvl="0" algn="r"/>
            <a:r>
              <a:rPr lang="en-US" sz="2200" dirty="0" smtClean="0">
                <a:solidFill>
                  <a:prstClr val="white">
                    <a:tint val="75000"/>
                  </a:prstClr>
                </a:solidFill>
              </a:rPr>
              <a:t>Bibliographic Services Division</a:t>
            </a:r>
            <a:endParaRPr lang="en-US" sz="2200" dirty="0">
              <a:solidFill>
                <a:prstClr val="white">
                  <a:tint val="75000"/>
                </a:prstClr>
              </a:solidFill>
            </a:endParaRPr>
          </a:p>
          <a:p>
            <a:pPr lvl="0" algn="r"/>
            <a:r>
              <a:rPr lang="en-US" sz="2200" dirty="0" smtClean="0">
                <a:solidFill>
                  <a:prstClr val="white">
                    <a:tint val="75000"/>
                  </a:prstClr>
                </a:solidFill>
              </a:rPr>
              <a:t>U.S. National </a:t>
            </a:r>
            <a:r>
              <a:rPr lang="en-US" sz="2200" dirty="0">
                <a:solidFill>
                  <a:prstClr val="white">
                    <a:tint val="75000"/>
                  </a:prstClr>
                </a:solidFill>
              </a:rPr>
              <a:t>Library of Medicine</a:t>
            </a:r>
          </a:p>
          <a:p>
            <a:pPr lvl="0" algn="r"/>
            <a:r>
              <a:rPr lang="en-US" sz="2200" dirty="0" smtClean="0">
                <a:solidFill>
                  <a:prstClr val="white">
                    <a:tint val="75000"/>
                  </a:prstClr>
                </a:solidFill>
              </a:rPr>
              <a:t>U.S. National </a:t>
            </a:r>
            <a:r>
              <a:rPr lang="en-US" sz="2200" dirty="0">
                <a:solidFill>
                  <a:prstClr val="white">
                    <a:tint val="75000"/>
                  </a:prstClr>
                </a:solidFill>
              </a:rPr>
              <a:t>Institutes of Health</a:t>
            </a:r>
          </a:p>
          <a:p>
            <a:pPr lvl="0" algn="r"/>
            <a:r>
              <a:rPr lang="en-US" sz="2200" dirty="0">
                <a:solidFill>
                  <a:prstClr val="white">
                    <a:tint val="75000"/>
                  </a:prstClr>
                </a:solidFill>
              </a:rPr>
              <a:t>U.S. Department of Health and Human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6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2039-7150-4465-BFAA-6FFCB66B6DC7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itle 4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Search Recent Activity</a:t>
            </a:r>
            <a:endParaRPr lang="en-US" dirty="0"/>
          </a:p>
        </p:txBody>
      </p:sp>
      <p:pic>
        <p:nvPicPr>
          <p:cNvPr id="2" name="Picture 1" descr="Recent activity shows searches and abstracts viewed.  Search recent activity search box is highlighted." title="My NCBI Recent Activit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52809"/>
            <a:ext cx="8762999" cy="5995591"/>
          </a:xfrm>
          <a:prstGeom prst="rect">
            <a:avLst/>
          </a:prstGeom>
        </p:spPr>
      </p:pic>
      <p:sp>
        <p:nvSpPr>
          <p:cNvPr id="3" name="Rectangle 2" descr="red box highlight of Search Recent Activity box" title="highlight of Search Recent Activity box"/>
          <p:cNvSpPr/>
          <p:nvPr/>
        </p:nvSpPr>
        <p:spPr>
          <a:xfrm>
            <a:off x="533400" y="1143000"/>
            <a:ext cx="4724400" cy="5334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2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Collections</a:t>
            </a:r>
            <a:endParaRPr lang="en-US" dirty="0"/>
          </a:p>
        </p:txBody>
      </p:sp>
      <p:pic>
        <p:nvPicPr>
          <p:cNvPr id="6" name="Picture 5" descr="My NCBI default collections Favorites, My Bibliography, and Other Citations.  Favorites collection is public for sharing." title="My NCBI Collection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95325"/>
            <a:ext cx="8458200" cy="5029200"/>
          </a:xfrm>
          <a:prstGeom prst="rect">
            <a:avLst/>
          </a:prstGeom>
        </p:spPr>
      </p:pic>
      <p:sp>
        <p:nvSpPr>
          <p:cNvPr id="7" name="Oval 6" descr="oval highlighting Public link" title="oval highlighting Public link"/>
          <p:cNvSpPr/>
          <p:nvPr/>
        </p:nvSpPr>
        <p:spPr>
          <a:xfrm>
            <a:off x="4850524" y="2427890"/>
            <a:ext cx="1752600" cy="83820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A5D7C-FEF1-4AD3-89A3-5E5ED8AD75C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49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Collections Example</a:t>
            </a:r>
            <a:endParaRPr lang="en-US" dirty="0"/>
          </a:p>
        </p:txBody>
      </p:sp>
      <p:pic>
        <p:nvPicPr>
          <p:cNvPr id="3" name="Picture 2" descr="Favorites button on PubMed abstract used to add individual item to Favorites collection." title="Favorites button on PubMed abstrac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762000"/>
            <a:ext cx="8599714" cy="4953000"/>
          </a:xfrm>
          <a:prstGeom prst="rect">
            <a:avLst/>
          </a:prstGeom>
        </p:spPr>
      </p:pic>
      <p:sp>
        <p:nvSpPr>
          <p:cNvPr id="4" name="Rectangle 3" descr="highlight of Favorites menu" title="highlight of Favorites menu"/>
          <p:cNvSpPr/>
          <p:nvPr/>
        </p:nvSpPr>
        <p:spPr>
          <a:xfrm>
            <a:off x="6553200" y="1371600"/>
            <a:ext cx="2209800" cy="6096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Add to Favorites pulldown menu showing all Collections and item added to Favorites collection." title="Add to Favorites pulldown menu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742" y="924057"/>
            <a:ext cx="2628572" cy="211428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0F7F-0BCD-4A84-A5EB-2942C11F60E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5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Filters</a:t>
            </a:r>
            <a:endParaRPr lang="en-US" dirty="0"/>
          </a:p>
        </p:txBody>
      </p:sp>
      <p:pic>
        <p:nvPicPr>
          <p:cNvPr id="8" name="Picture 7" descr="PubMed results page with additional filters menu and My NCBI search filters in upper right corner." title="Show additional fitlers and My NCBI filter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97" y="1143000"/>
            <a:ext cx="8656003" cy="3812590"/>
          </a:xfrm>
          <a:prstGeom prst="rect">
            <a:avLst/>
          </a:prstGeom>
        </p:spPr>
      </p:pic>
      <p:sp>
        <p:nvSpPr>
          <p:cNvPr id="6" name="Rectangle 5" descr="filters sidebar" title="filters sidebar"/>
          <p:cNvSpPr/>
          <p:nvPr/>
        </p:nvSpPr>
        <p:spPr>
          <a:xfrm>
            <a:off x="381000" y="1730828"/>
            <a:ext cx="1447800" cy="31242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 descr="highlight of filters warning message" title="highlight of filters warning message"/>
          <p:cNvSpPr/>
          <p:nvPr/>
        </p:nvSpPr>
        <p:spPr>
          <a:xfrm>
            <a:off x="1905000" y="2286000"/>
            <a:ext cx="2971800" cy="2286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 descr="My NCBI Filters menu" title="My NCBI Filters menu"/>
          <p:cNvSpPr/>
          <p:nvPr/>
        </p:nvSpPr>
        <p:spPr>
          <a:xfrm>
            <a:off x="6705600" y="1730828"/>
            <a:ext cx="2209800" cy="108857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0F7F-0BCD-4A84-A5EB-2942C11F60E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9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Your Custom Filters</a:t>
            </a:r>
            <a:endParaRPr lang="en-US" dirty="0"/>
          </a:p>
        </p:txBody>
      </p:sp>
      <p:pic>
        <p:nvPicPr>
          <p:cNvPr id="5" name="Content Placeholder 4" descr="My NCBI Filters menu" title="My NCBI Filters menu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295399"/>
            <a:ext cx="7543800" cy="485427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6" name="Oval 5" descr="Create Custom Filter button" title="Create Custom Filter button"/>
          <p:cNvSpPr/>
          <p:nvPr/>
        </p:nvSpPr>
        <p:spPr>
          <a:xfrm>
            <a:off x="5562600" y="3124200"/>
            <a:ext cx="2971800" cy="76200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26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Your Custom Filters Example</a:t>
            </a:r>
            <a:endParaRPr lang="en-US" dirty="0"/>
          </a:p>
        </p:txBody>
      </p:sp>
      <p:pic>
        <p:nvPicPr>
          <p:cNvPr id="5" name="Content Placeholder 4" descr="Custom filter search terms review [publication type] AND hasabstract.  Filter is saved as &quot;Reviews with abstracts.&quot;" title="Add Custom filter in PubMed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19200"/>
            <a:ext cx="6858000" cy="473336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43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81058" y="2967335"/>
            <a:ext cx="618188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88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Questions?</a:t>
            </a:r>
            <a:endParaRPr lang="en-US" sz="88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itle 2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0F7F-0BCD-4A84-A5EB-2942C11F60E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1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and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PubMed search box to find citations</a:t>
            </a:r>
          </a:p>
          <a:p>
            <a:r>
              <a:rPr lang="en-US" dirty="0" smtClean="0"/>
              <a:t>Use My NCBI to customize your PubMed experience</a:t>
            </a:r>
          </a:p>
          <a:p>
            <a:r>
              <a:rPr lang="en-US" dirty="0" smtClean="0"/>
              <a:t>Use Sidebar and My NCBI Filters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5C3BC-8BCE-46F9-820F-230F48811BB5}" type="slidenum">
              <a:rPr lang="en-US" b="1" smtClean="0">
                <a:solidFill>
                  <a:schemeClr val="bg1"/>
                </a:solidFill>
              </a:rPr>
              <a:t>2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0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Citations with Title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search box</a:t>
            </a:r>
          </a:p>
          <a:p>
            <a:r>
              <a:rPr lang="en-US" dirty="0" smtClean="0"/>
              <a:t>Match </a:t>
            </a:r>
            <a:r>
              <a:rPr lang="en-US" dirty="0"/>
              <a:t>titles</a:t>
            </a:r>
          </a:p>
          <a:p>
            <a:r>
              <a:rPr lang="en-US" dirty="0" smtClean="0"/>
              <a:t>Save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5C3BC-8BCE-46F9-820F-230F48811BB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31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Matching</a:t>
            </a:r>
            <a:endParaRPr lang="en-US" dirty="0"/>
          </a:p>
        </p:txBody>
      </p:sp>
      <p:pic>
        <p:nvPicPr>
          <p:cNvPr id="5" name="Picture 4" descr="The title &quot;Long-term outcomes in elderly survivors of in-hospital cardiac arrest.&quot; appears in the PubMed search box." title="An article title appears in the PubMed search box. 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27" y="2057400"/>
            <a:ext cx="8458200" cy="838200"/>
          </a:xfrm>
          <a:prstGeom prst="rect">
            <a:avLst/>
          </a:prstGeom>
        </p:spPr>
      </p:pic>
      <p:pic>
        <p:nvPicPr>
          <p:cNvPr id="6" name="Picture 5" descr="PubMed message reads &quot;See 1 citation found by title matching your search: Long-term outcomes in elderly survivors of in-hospital cardiac arrest.&quot;" title="PubMed title matching results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27" y="3810000"/>
            <a:ext cx="8534399" cy="1385838"/>
          </a:xfrm>
          <a:prstGeom prst="rect">
            <a:avLst/>
          </a:prstGeom>
        </p:spPr>
      </p:pic>
      <p:cxnSp>
        <p:nvCxnSpPr>
          <p:cNvPr id="7" name="Straight Arrow Connector 6" descr="arrow" title="arrow"/>
          <p:cNvCxnSpPr/>
          <p:nvPr/>
        </p:nvCxnSpPr>
        <p:spPr>
          <a:xfrm flipH="1">
            <a:off x="2133600" y="3124200"/>
            <a:ext cx="1828800" cy="9144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50B1-305A-44F8-A84E-4F2D355C12D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5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Matching Example</a:t>
            </a:r>
            <a:endParaRPr lang="en-US" dirty="0"/>
          </a:p>
        </p:txBody>
      </p:sp>
      <p:pic>
        <p:nvPicPr>
          <p:cNvPr id="7" name="Picture 6" descr="The title &quot;Gating of the TrkH ion channel by its associated RCK protein TrkA.&quot; appears in the PubMed search box." title="An article title appears in the PubMed search box. 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9" y="1447800"/>
            <a:ext cx="8458200" cy="762000"/>
          </a:xfrm>
          <a:prstGeom prst="rect">
            <a:avLst/>
          </a:prstGeom>
        </p:spPr>
      </p:pic>
      <p:pic>
        <p:nvPicPr>
          <p:cNvPr id="5" name="Picture 4" descr="PubMed abstract display for &quot;Gating of the TrkH ion channel by its associated RCK protein TrkA.&quot;" title="PubMed title matching results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10" y="2666999"/>
            <a:ext cx="7468590" cy="355856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0F7F-0BCD-4A84-A5EB-2942C11F60E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5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My NCBI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Highlight search terms</a:t>
            </a:r>
          </a:p>
          <a:p>
            <a:r>
              <a:rPr lang="en-US" dirty="0" smtClean="0"/>
              <a:t>Recent Activity</a:t>
            </a:r>
            <a:endParaRPr lang="en-US" dirty="0"/>
          </a:p>
          <a:p>
            <a:r>
              <a:rPr lang="en-US" dirty="0" smtClean="0"/>
              <a:t>Collections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3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 Search Terms</a:t>
            </a:r>
            <a:endParaRPr lang="en-US" dirty="0"/>
          </a:p>
        </p:txBody>
      </p:sp>
      <p:pic>
        <p:nvPicPr>
          <p:cNvPr id="5" name="Content Placeholder 4" descr="My NCBI Highlighting preferences screen with choices and users selection, yellow." title="My NCBI Highlighting preferences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95400"/>
            <a:ext cx="7543800" cy="488858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50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Highlight Example</a:t>
            </a:r>
            <a:endParaRPr lang="en-US" dirty="0"/>
          </a:p>
        </p:txBody>
      </p:sp>
      <p:pic>
        <p:nvPicPr>
          <p:cNvPr id="5" name="Picture 4" descr="Search terms &quot;royal jelly&quot; highlighted with yellow on PubMed results page." title="PubMed search results with search terms highlighted in yellow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85800"/>
            <a:ext cx="7848893" cy="4600324"/>
          </a:xfrm>
          <a:prstGeom prst="rect">
            <a:avLst/>
          </a:prstGeom>
        </p:spPr>
      </p:pic>
      <p:sp>
        <p:nvSpPr>
          <p:cNvPr id="6" name="Rectangle 5" descr="highlight" title="highlight"/>
          <p:cNvSpPr/>
          <p:nvPr/>
        </p:nvSpPr>
        <p:spPr>
          <a:xfrm>
            <a:off x="2895600" y="2286000"/>
            <a:ext cx="838200" cy="304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 descr="Highlight royal jelly" title="Highlight royal jelly"/>
          <p:cNvSpPr/>
          <p:nvPr/>
        </p:nvSpPr>
        <p:spPr>
          <a:xfrm>
            <a:off x="6400800" y="3657600"/>
            <a:ext cx="914400" cy="304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18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Insure Yourself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b="1" dirty="0" smtClean="0"/>
              <a:t>Recent Activity </a:t>
            </a:r>
            <a:r>
              <a:rPr lang="en-US" dirty="0" smtClean="0"/>
              <a:t>– tracks your last six </a:t>
            </a:r>
            <a:r>
              <a:rPr lang="en-US" dirty="0"/>
              <a:t>months of searches and abstract </a:t>
            </a:r>
            <a:r>
              <a:rPr lang="en-US" dirty="0" smtClean="0"/>
              <a:t>views</a:t>
            </a:r>
          </a:p>
          <a:p>
            <a:endParaRPr lang="en-US" dirty="0"/>
          </a:p>
          <a:p>
            <a:r>
              <a:rPr lang="en-US" dirty="0" smtClean="0"/>
              <a:t>Use </a:t>
            </a:r>
            <a:r>
              <a:rPr lang="en-US" b="1" dirty="0" smtClean="0"/>
              <a:t>Collections</a:t>
            </a:r>
            <a:r>
              <a:rPr lang="en-US" dirty="0" smtClean="0"/>
              <a:t> instead of Clipboard –  doesn’t expire after 8 hours of inactivity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0F7F-0BCD-4A84-A5EB-2942C11F60E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2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LM blue 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AEE099442339488ED900D24E118C35" ma:contentTypeVersion="0" ma:contentTypeDescription="Create a new document." ma:contentTypeScope="" ma:versionID="28fa6782140dc5aadf69d1930227f28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ABB95B-DC2E-4951-818B-290AC70541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A677B8E-CEC5-419F-8DFF-2447ADDC53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ECADEC-E71A-4587-8705-EEEC16A51536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NLM blue logo</Template>
  <TotalTime>1168</TotalTime>
  <Words>832</Words>
  <Application>Microsoft Office PowerPoint</Application>
  <PresentationFormat>On-screen Show (4:3)</PresentationFormat>
  <Paragraphs>93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NLM blue logo</vt:lpstr>
      <vt:lpstr>PubMed® Tips and Tricks</vt:lpstr>
      <vt:lpstr>Tips and Tricks</vt:lpstr>
      <vt:lpstr>Find Citations with Title Matching</vt:lpstr>
      <vt:lpstr>Title Matching</vt:lpstr>
      <vt:lpstr>Title Matching Example</vt:lpstr>
      <vt:lpstr>Use My NCBI</vt:lpstr>
      <vt:lpstr>Highlight Search Terms</vt:lpstr>
      <vt:lpstr>Highlight Example</vt:lpstr>
      <vt:lpstr>Insure Yourself</vt:lpstr>
      <vt:lpstr>Search Recent Activity</vt:lpstr>
      <vt:lpstr>Collections</vt:lpstr>
      <vt:lpstr>Collections Example</vt:lpstr>
      <vt:lpstr>Filters</vt:lpstr>
      <vt:lpstr>Create Your Custom Filters</vt:lpstr>
      <vt:lpstr>Create Your Custom Filters Example</vt:lpstr>
      <vt:lpstr>Questions?</vt:lpstr>
    </vt:vector>
  </TitlesOfParts>
  <Company>National Library of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MLA PubMed Tips and Tricks NLM Offline With NLM Meeting</dc:title>
  <dc:creator>Margaret McGhee</dc:creator>
  <cp:lastModifiedBy>01747526 - Symantec LiveState Delivery</cp:lastModifiedBy>
  <cp:revision>124</cp:revision>
  <dcterms:created xsi:type="dcterms:W3CDTF">2013-03-04T17:04:58Z</dcterms:created>
  <dcterms:modified xsi:type="dcterms:W3CDTF">2013-05-20T19:21:57Z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0x010100A0AEE099442339488ED900D24E118C35</vt:lpwstr>
  </property>
</Properties>
</file>