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4" r:id="rId3"/>
    <p:sldId id="259" r:id="rId4"/>
    <p:sldId id="260" r:id="rId5"/>
    <p:sldId id="276" r:id="rId6"/>
    <p:sldId id="277" r:id="rId7"/>
    <p:sldId id="272" r:id="rId8"/>
    <p:sldId id="273" r:id="rId9"/>
    <p:sldId id="261" r:id="rId10"/>
    <p:sldId id="283" r:id="rId11"/>
    <p:sldId id="275" r:id="rId12"/>
    <p:sldId id="284" r:id="rId13"/>
    <p:sldId id="278" r:id="rId14"/>
    <p:sldId id="279" r:id="rId15"/>
    <p:sldId id="274" r:id="rId16"/>
    <p:sldId id="280" r:id="rId17"/>
    <p:sldId id="281" r:id="rId18"/>
    <p:sldId id="268" r:id="rId19"/>
    <p:sldId id="271" r:id="rId20"/>
    <p:sldId id="285" r:id="rId21"/>
    <p:sldId id="257" r:id="rId22"/>
    <p:sldId id="25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305" autoAdjust="0"/>
    <p:restoredTop sz="86417" autoAdjust="0"/>
  </p:normalViewPr>
  <p:slideViewPr>
    <p:cSldViewPr>
      <p:cViewPr varScale="1">
        <p:scale>
          <a:sx n="98" d="100"/>
          <a:sy n="98" d="100"/>
        </p:scale>
        <p:origin x="-43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18"/>
    </p:cViewPr>
  </p:sorterViewPr>
  <p:notesViewPr>
    <p:cSldViewPr>
      <p:cViewPr varScale="1">
        <p:scale>
          <a:sx n="91" d="100"/>
          <a:sy n="91" d="100"/>
        </p:scale>
        <p:origin x="-183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74158-D10C-4E05-9905-675A8A33E616}" type="datetimeFigureOut">
              <a:rPr lang="en-US" smtClean="0"/>
              <a:t>5/15/2013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AE9D2C-DA8E-41D7-B4C2-35664F289078}" type="slidenum">
              <a:rPr lang="en-US" smtClean="0"/>
              <a:t>‹#›</a:t>
            </a:fld>
            <a:endParaRPr lang="en-US"/>
          </a:p>
        </p:txBody>
      </p:sp>
    </p:spTree>
    <p:extLst>
      <p:ext uri="{BB962C8B-B14F-4D97-AF65-F5344CB8AC3E}">
        <p14:creationId xmlns:p14="http://schemas.microsoft.com/office/powerpoint/2010/main" val="2989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is.nlm.nih.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AE9D2C-DA8E-41D7-B4C2-35664F289078}" type="slidenum">
              <a:rPr lang="en-US" smtClean="0"/>
              <a:t>1</a:t>
            </a:fld>
            <a:endParaRPr lang="en-US"/>
          </a:p>
        </p:txBody>
      </p:sp>
    </p:spTree>
    <p:extLst>
      <p:ext uri="{BB962C8B-B14F-4D97-AF65-F5344CB8AC3E}">
        <p14:creationId xmlns:p14="http://schemas.microsoft.com/office/powerpoint/2010/main" val="1640959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click on it I get the mercury and health page which contains links to information such as an overview, regulations and policy, special aspects of the chemical such as its usage in dental amalgams or in health care, or disposing of mercury. There are also resources in Spanish and pre-formatted searches in PubMed, TOXNET, HSDB and other resources. </a:t>
            </a:r>
          </a:p>
          <a:p>
            <a:endParaRPr lang="en-US" dirty="0"/>
          </a:p>
          <a:p>
            <a:r>
              <a:rPr lang="en-US" dirty="0" smtClean="0"/>
              <a:t>A recently developed </a:t>
            </a:r>
            <a:r>
              <a:rPr lang="en-US" dirty="0" err="1" smtClean="0"/>
              <a:t>enviro</a:t>
            </a:r>
            <a:r>
              <a:rPr lang="en-US" dirty="0" smtClean="0"/>
              <a:t> health link is on laboratory safety covering all aspects of laboratory safety from  high school through research labs. </a:t>
            </a:r>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10</a:t>
            </a:fld>
            <a:endParaRPr lang="en-US"/>
          </a:p>
        </p:txBody>
      </p:sp>
    </p:spTree>
    <p:extLst>
      <p:ext uri="{BB962C8B-B14F-4D97-AF65-F5344CB8AC3E}">
        <p14:creationId xmlns:p14="http://schemas.microsoft.com/office/powerpoint/2010/main" val="215844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heard about our K-12 resources but you may have forgotten to bookmark them. So how do you find them? </a:t>
            </a:r>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11</a:t>
            </a:fld>
            <a:endParaRPr lang="en-US"/>
          </a:p>
        </p:txBody>
      </p:sp>
    </p:spTree>
    <p:extLst>
      <p:ext uri="{BB962C8B-B14F-4D97-AF65-F5344CB8AC3E}">
        <p14:creationId xmlns:p14="http://schemas.microsoft.com/office/powerpoint/2010/main" val="394922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is through the TEHIP Page. </a:t>
            </a:r>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12</a:t>
            </a:fld>
            <a:endParaRPr lang="en-US"/>
          </a:p>
        </p:txBody>
      </p:sp>
    </p:spTree>
    <p:extLst>
      <p:ext uri="{BB962C8B-B14F-4D97-AF65-F5344CB8AC3E}">
        <p14:creationId xmlns:p14="http://schemas.microsoft.com/office/powerpoint/2010/main" val="2709802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there is a link on the Environ Health Links page.</a:t>
            </a:r>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13</a:t>
            </a:fld>
            <a:endParaRPr lang="en-US"/>
          </a:p>
        </p:txBody>
      </p:sp>
    </p:spTree>
    <p:extLst>
      <p:ext uri="{BB962C8B-B14F-4D97-AF65-F5344CB8AC3E}">
        <p14:creationId xmlns:p14="http://schemas.microsoft.com/office/powerpoint/2010/main" val="291353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easiest way is to click on the outreach activities and resources icon on the SIS </a:t>
            </a:r>
            <a:r>
              <a:rPr lang="en-US" smtClean="0"/>
              <a:t>home </a:t>
            </a:r>
            <a:r>
              <a:rPr lang="en-US" smtClean="0"/>
              <a:t>page, </a:t>
            </a:r>
            <a:r>
              <a:rPr lang="en-US" smtClean="0">
                <a:hlinkClick r:id="rId3"/>
              </a:rPr>
              <a:t>http://www.sis.nlm.nih.gov</a:t>
            </a:r>
            <a:r>
              <a:rPr lang="en-US" smtClean="0"/>
              <a:t>.</a:t>
            </a:r>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14</a:t>
            </a:fld>
            <a:endParaRPr lang="en-US"/>
          </a:p>
        </p:txBody>
      </p:sp>
    </p:spTree>
    <p:extLst>
      <p:ext uri="{BB962C8B-B14F-4D97-AF65-F5344CB8AC3E}">
        <p14:creationId xmlns:p14="http://schemas.microsoft.com/office/powerpoint/2010/main" val="2437223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take you to the newly redesigned outreach homepage. Many teachers and consumers would never think to look on the outreach page but this is the branch of SIS that develops and maintains the K-12 resources. We are hoping that the images and descriptions of each of specific populations resources will make them easier to find. </a:t>
            </a:r>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15</a:t>
            </a:fld>
            <a:endParaRPr lang="en-US"/>
          </a:p>
        </p:txBody>
      </p:sp>
    </p:spTree>
    <p:extLst>
      <p:ext uri="{BB962C8B-B14F-4D97-AF65-F5344CB8AC3E}">
        <p14:creationId xmlns:p14="http://schemas.microsoft.com/office/powerpoint/2010/main" val="347076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AE9D2C-DA8E-41D7-B4C2-35664F289078}" type="slidenum">
              <a:rPr lang="en-US" smtClean="0"/>
              <a:t>16</a:t>
            </a:fld>
            <a:endParaRPr lang="en-US"/>
          </a:p>
        </p:txBody>
      </p:sp>
    </p:spTree>
    <p:extLst>
      <p:ext uri="{BB962C8B-B14F-4D97-AF65-F5344CB8AC3E}">
        <p14:creationId xmlns:p14="http://schemas.microsoft.com/office/powerpoint/2010/main" val="3911610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AE9D2C-DA8E-41D7-B4C2-35664F289078}" type="slidenum">
              <a:rPr lang="en-US" smtClean="0"/>
              <a:t>17</a:t>
            </a:fld>
            <a:endParaRPr lang="en-US"/>
          </a:p>
        </p:txBody>
      </p:sp>
    </p:spTree>
    <p:extLst>
      <p:ext uri="{BB962C8B-B14F-4D97-AF65-F5344CB8AC3E}">
        <p14:creationId xmlns:p14="http://schemas.microsoft.com/office/powerpoint/2010/main" val="738504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p:spPr>
        <p:txBody>
          <a:bodyPr/>
          <a:lstStyle/>
          <a:p>
            <a:endParaRPr lang="en-US" dirty="0"/>
          </a:p>
          <a:p>
            <a:r>
              <a:rPr lang="en-US" dirty="0" smtClean="0"/>
              <a:t>On April 25 there was a soft launch of a new database </a:t>
            </a:r>
            <a:r>
              <a:rPr lang="en-US" dirty="0"/>
              <a:t>of </a:t>
            </a:r>
            <a:r>
              <a:rPr lang="en-US" dirty="0" smtClean="0"/>
              <a:t>dietary label information. </a:t>
            </a:r>
          </a:p>
          <a:p>
            <a:endParaRPr lang="en-US" dirty="0"/>
          </a:p>
          <a:p>
            <a:r>
              <a:rPr lang="en-US" dirty="0"/>
              <a:t>The Office of Dietary Supplements </a:t>
            </a:r>
            <a:r>
              <a:rPr lang="en-US" dirty="0" smtClean="0"/>
              <a:t>established </a:t>
            </a:r>
            <a:r>
              <a:rPr lang="en-US" dirty="0"/>
              <a:t>at NIH by the Dietary Supplement Health and Education Act of 1994 (DSHEA) </a:t>
            </a:r>
            <a:r>
              <a:rPr lang="en-US" dirty="0" smtClean="0"/>
              <a:t>mandates the </a:t>
            </a:r>
            <a:r>
              <a:rPr lang="en-US" dirty="0"/>
              <a:t>collection and compilation of scientific research relating to dietary </a:t>
            </a:r>
            <a:r>
              <a:rPr lang="en-US" dirty="0" smtClean="0"/>
              <a:t>supplements </a:t>
            </a:r>
            <a:r>
              <a:rPr lang="en-US" dirty="0"/>
              <a:t>essential to researchers  and government officials investigating health effects of dietary </a:t>
            </a:r>
            <a:r>
              <a:rPr lang="en-US" dirty="0" smtClean="0"/>
              <a:t>supplements. This new database was developed </a:t>
            </a:r>
            <a:r>
              <a:rPr lang="en-US" dirty="0"/>
              <a:t>under guidance of </a:t>
            </a:r>
            <a:r>
              <a:rPr lang="en-US" dirty="0" smtClean="0"/>
              <a:t>an ad </a:t>
            </a:r>
            <a:r>
              <a:rPr lang="en-US" dirty="0"/>
              <a:t>hoc Federal Working Group including members from all agencies concerned with dietary supplement </a:t>
            </a:r>
            <a:r>
              <a:rPr lang="en-US" dirty="0" smtClean="0"/>
              <a:t>labels.</a:t>
            </a:r>
            <a:endParaRPr lang="en-US" dirty="0"/>
          </a:p>
          <a:p>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18</a:t>
            </a:fld>
            <a:endParaRPr lang="en-US"/>
          </a:p>
        </p:txBody>
      </p:sp>
    </p:spTree>
    <p:extLst>
      <p:ext uri="{BB962C8B-B14F-4D97-AF65-F5344CB8AC3E}">
        <p14:creationId xmlns:p14="http://schemas.microsoft.com/office/powerpoint/2010/main" val="3044528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address and look of a record for the new database.</a:t>
            </a:r>
          </a:p>
          <a:p>
            <a:r>
              <a:rPr lang="en-US" dirty="0" smtClean="0"/>
              <a:t>Features include:</a:t>
            </a:r>
          </a:p>
          <a:p>
            <a:r>
              <a:rPr lang="en-US" dirty="0" smtClean="0"/>
              <a:t> </a:t>
            </a:r>
          </a:p>
          <a:p>
            <a:pPr marL="171450" indent="-171450">
              <a:buFont typeface="Arial" pitchFamily="34" charset="0"/>
              <a:buChar char="•"/>
            </a:pPr>
            <a:r>
              <a:rPr lang="en-US" dirty="0" smtClean="0"/>
              <a:t>Searchable </a:t>
            </a:r>
            <a:r>
              <a:rPr lang="en-US" dirty="0"/>
              <a:t>information on products, </a:t>
            </a:r>
            <a:r>
              <a:rPr lang="en-US" dirty="0" smtClean="0"/>
              <a:t>ingredients, manufacturers </a:t>
            </a:r>
            <a:r>
              <a:rPr lang="en-US" dirty="0"/>
              <a:t>or distributors and contact </a:t>
            </a:r>
            <a:r>
              <a:rPr lang="en-US" dirty="0" smtClean="0"/>
              <a:t>information</a:t>
            </a:r>
          </a:p>
          <a:p>
            <a:pPr marL="171450" indent="-171450">
              <a:buFont typeface="Arial" pitchFamily="34" charset="0"/>
              <a:buChar char="•"/>
            </a:pPr>
            <a:endParaRPr lang="en-US" dirty="0"/>
          </a:p>
          <a:p>
            <a:pPr marL="171450" indent="-171450">
              <a:buFont typeface="Arial" pitchFamily="34" charset="0"/>
              <a:buChar char="•"/>
            </a:pPr>
            <a:r>
              <a:rPr lang="en-US" dirty="0" smtClean="0"/>
              <a:t>An actual </a:t>
            </a:r>
            <a:r>
              <a:rPr lang="en-US" dirty="0"/>
              <a:t>picture of </a:t>
            </a:r>
            <a:r>
              <a:rPr lang="en-US" dirty="0" smtClean="0"/>
              <a:t>the label </a:t>
            </a:r>
            <a:r>
              <a:rPr lang="en-US" dirty="0"/>
              <a:t>and information fielded for database from </a:t>
            </a:r>
            <a:r>
              <a:rPr lang="en-US" dirty="0" smtClean="0"/>
              <a:t>label</a:t>
            </a:r>
          </a:p>
          <a:p>
            <a:pPr marL="171450" indent="-171450">
              <a:buFont typeface="Arial"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19</a:t>
            </a:fld>
            <a:endParaRPr lang="en-US"/>
          </a:p>
        </p:txBody>
      </p:sp>
    </p:spTree>
    <p:extLst>
      <p:ext uri="{BB962C8B-B14F-4D97-AF65-F5344CB8AC3E}">
        <p14:creationId xmlns:p14="http://schemas.microsoft.com/office/powerpoint/2010/main" val="104330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Janice Kelly from the Specialized Information Services at the NLM. SIS is responsible for toxicology, environmental, chemical, drug, HIV/AIDS resources, as well as, disaster information management and outreach to specific populations. I am going to provide some information that may or may not be familiar to you in the next 10 or so minutes.   </a:t>
            </a:r>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2</a:t>
            </a:fld>
            <a:endParaRPr lang="en-US"/>
          </a:p>
        </p:txBody>
      </p:sp>
    </p:spTree>
    <p:extLst>
      <p:ext uri="{BB962C8B-B14F-4D97-AF65-F5344CB8AC3E}">
        <p14:creationId xmlns:p14="http://schemas.microsoft.com/office/powerpoint/2010/main" val="2437223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launch of the database there will be 17,000 labels with 1,000 new labels added each month. Rapid </a:t>
            </a:r>
            <a:r>
              <a:rPr lang="en-US" dirty="0"/>
              <a:t>growth </a:t>
            </a:r>
            <a:r>
              <a:rPr lang="en-US" dirty="0" smtClean="0"/>
              <a:t>is expected </a:t>
            </a:r>
            <a:r>
              <a:rPr lang="en-US" dirty="0"/>
              <a:t>to include most supplements available to </a:t>
            </a:r>
            <a:r>
              <a:rPr lang="en-US" dirty="0" smtClean="0"/>
              <a:t>the American public. </a:t>
            </a:r>
          </a:p>
          <a:p>
            <a:endParaRPr lang="en-US" dirty="0"/>
          </a:p>
          <a:p>
            <a:r>
              <a:rPr lang="en-US" dirty="0" smtClean="0"/>
              <a:t>Each record is indexed using the </a:t>
            </a:r>
            <a:r>
              <a:rPr lang="en-US" dirty="0" err="1" smtClean="0"/>
              <a:t>LanguaL</a:t>
            </a:r>
            <a:r>
              <a:rPr lang="en-US" dirty="0" smtClean="0"/>
              <a:t> </a:t>
            </a:r>
            <a:r>
              <a:rPr lang="en-US" dirty="0"/>
              <a:t>controlled vocabulary </a:t>
            </a:r>
            <a:r>
              <a:rPr lang="en-US" dirty="0" smtClean="0"/>
              <a:t>which is </a:t>
            </a:r>
            <a:r>
              <a:rPr lang="en-US" dirty="0"/>
              <a:t>a classification system for food and nutrition information. </a:t>
            </a:r>
            <a:r>
              <a:rPr lang="en-US" dirty="0" smtClean="0"/>
              <a:t>The old database was not indexed. </a:t>
            </a:r>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20</a:t>
            </a:fld>
            <a:endParaRPr lang="en-US"/>
          </a:p>
        </p:txBody>
      </p:sp>
    </p:spTree>
    <p:extLst>
      <p:ext uri="{BB962C8B-B14F-4D97-AF65-F5344CB8AC3E}">
        <p14:creationId xmlns:p14="http://schemas.microsoft.com/office/powerpoint/2010/main" val="226889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AE9D2C-DA8E-41D7-B4C2-35664F289078}" type="slidenum">
              <a:rPr lang="en-US" smtClean="0"/>
              <a:t>21</a:t>
            </a:fld>
            <a:endParaRPr lang="en-US"/>
          </a:p>
        </p:txBody>
      </p:sp>
    </p:spTree>
    <p:extLst>
      <p:ext uri="{BB962C8B-B14F-4D97-AF65-F5344CB8AC3E}">
        <p14:creationId xmlns:p14="http://schemas.microsoft.com/office/powerpoint/2010/main" val="479129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F7EB49-BCD7-4B04-B076-1BE805BF81A6}"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looking for toxicology or chemical information in a hurry and want to do some one stop shopping Click on the icon for environmental health and toxicology on the home page.</a:t>
            </a:r>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3</a:t>
            </a:fld>
            <a:endParaRPr lang="en-US"/>
          </a:p>
        </p:txBody>
      </p:sp>
    </p:spTree>
    <p:extLst>
      <p:ext uri="{BB962C8B-B14F-4D97-AF65-F5344CB8AC3E}">
        <p14:creationId xmlns:p14="http://schemas.microsoft.com/office/powerpoint/2010/main" val="57730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bring you to our TEHIP page or you can come here directly using the </a:t>
            </a:r>
            <a:r>
              <a:rPr lang="en-US" dirty="0" err="1" smtClean="0"/>
              <a:t>url</a:t>
            </a:r>
            <a:r>
              <a:rPr lang="en-US" dirty="0" smtClean="0"/>
              <a:t> listed. </a:t>
            </a:r>
          </a:p>
          <a:p>
            <a:endParaRPr lang="en-US" dirty="0" smtClean="0"/>
          </a:p>
          <a:p>
            <a:r>
              <a:rPr lang="en-US" dirty="0" smtClean="0"/>
              <a:t>The TEHIP, or Toxicology Environmental Health Information Program. web site includes </a:t>
            </a:r>
            <a:r>
              <a:rPr lang="en-US" dirty="0"/>
              <a:t>links to databases, bibliographies, tutorials, and other scientific and consumer-oriented resources</a:t>
            </a:r>
            <a:r>
              <a:rPr lang="en-US" dirty="0" smtClean="0"/>
              <a:t>. The tan area offers several searching options but you can also do some cross database searching by typing in a search term.   </a:t>
            </a:r>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4</a:t>
            </a:fld>
            <a:endParaRPr lang="en-US"/>
          </a:p>
        </p:txBody>
      </p:sp>
    </p:spTree>
    <p:extLst>
      <p:ext uri="{BB962C8B-B14F-4D97-AF65-F5344CB8AC3E}">
        <p14:creationId xmlns:p14="http://schemas.microsoft.com/office/powerpoint/2010/main" val="4254780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typed mercury in the TEHIP search box.</a:t>
            </a:r>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5</a:t>
            </a:fld>
            <a:endParaRPr lang="en-US"/>
          </a:p>
        </p:txBody>
      </p:sp>
    </p:spTree>
    <p:extLst>
      <p:ext uri="{BB962C8B-B14F-4D97-AF65-F5344CB8AC3E}">
        <p14:creationId xmlns:p14="http://schemas.microsoft.com/office/powerpoint/2010/main" val="294676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I get results from several of SIS databases. </a:t>
            </a:r>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6</a:t>
            </a:fld>
            <a:endParaRPr lang="en-US"/>
          </a:p>
        </p:txBody>
      </p:sp>
    </p:spTree>
    <p:extLst>
      <p:ext uri="{BB962C8B-B14F-4D97-AF65-F5344CB8AC3E}">
        <p14:creationId xmlns:p14="http://schemas.microsoft.com/office/powerpoint/2010/main" val="216933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hover over the name of the database you will get a short description which may help you decide which one best suits your needs. I chose HSDB  or Hazardous substance </a:t>
            </a:r>
            <a:r>
              <a:rPr lang="en-US" dirty="0"/>
              <a:t>D</a:t>
            </a:r>
            <a:r>
              <a:rPr lang="en-US" dirty="0" smtClean="0"/>
              <a:t>atabank in this case because I wanted a complete record of mercury in its elemental form.  </a:t>
            </a:r>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7</a:t>
            </a:fld>
            <a:endParaRPr lang="en-US"/>
          </a:p>
        </p:txBody>
      </p:sp>
    </p:spTree>
    <p:extLst>
      <p:ext uri="{BB962C8B-B14F-4D97-AF65-F5344CB8AC3E}">
        <p14:creationId xmlns:p14="http://schemas.microsoft.com/office/powerpoint/2010/main" val="2798653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could also have selected the </a:t>
            </a:r>
            <a:r>
              <a:rPr lang="en-US" dirty="0" err="1" smtClean="0"/>
              <a:t>enviro</a:t>
            </a:r>
            <a:r>
              <a:rPr lang="en-US" dirty="0" smtClean="0"/>
              <a:t> health links from the TEHIP page to see if there was information about mercury.</a:t>
            </a:r>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8</a:t>
            </a:fld>
            <a:endParaRPr lang="en-US"/>
          </a:p>
        </p:txBody>
      </p:sp>
    </p:spTree>
    <p:extLst>
      <p:ext uri="{BB962C8B-B14F-4D97-AF65-F5344CB8AC3E}">
        <p14:creationId xmlns:p14="http://schemas.microsoft.com/office/powerpoint/2010/main" val="425478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there are many environmental health links available from this click. Mercury and health is one of the options.</a:t>
            </a:r>
          </a:p>
          <a:p>
            <a:endParaRPr lang="en-US" dirty="0"/>
          </a:p>
        </p:txBody>
      </p:sp>
      <p:sp>
        <p:nvSpPr>
          <p:cNvPr id="4" name="Slide Number Placeholder 3"/>
          <p:cNvSpPr>
            <a:spLocks noGrp="1"/>
          </p:cNvSpPr>
          <p:nvPr>
            <p:ph type="sldNum" sz="quarter" idx="10"/>
          </p:nvPr>
        </p:nvSpPr>
        <p:spPr/>
        <p:txBody>
          <a:bodyPr/>
          <a:lstStyle/>
          <a:p>
            <a:fld id="{F4AE9D2C-DA8E-41D7-B4C2-35664F289078}" type="slidenum">
              <a:rPr lang="en-US" smtClean="0"/>
              <a:t>9</a:t>
            </a:fld>
            <a:endParaRPr lang="en-US"/>
          </a:p>
        </p:txBody>
      </p:sp>
    </p:spTree>
    <p:extLst>
      <p:ext uri="{BB962C8B-B14F-4D97-AF65-F5344CB8AC3E}">
        <p14:creationId xmlns:p14="http://schemas.microsoft.com/office/powerpoint/2010/main" val="1759651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pic>
        <p:nvPicPr>
          <p:cNvPr id="1026" name="Picture 2" title="NI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title="HH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211887"/>
            <a:ext cx="4937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55065"/>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2844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lgn="l">
              <a:defRPr/>
            </a:lvl1p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17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lgn="l">
              <a:defRPr/>
            </a:lvl1p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328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lgn="l">
              <a:defRPr/>
            </a:lvl1p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315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no NLM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24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lgn="l">
              <a:defRPr/>
            </a:lvl1p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9642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75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lgn="l">
              <a:defRPr/>
            </a:lvl1p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02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89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lgn="l">
              <a:defRPr/>
            </a:lvl1p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85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lgn="l">
              <a:defRPr/>
            </a:lvl1p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140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90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lgn="l">
              <a:defRPr/>
            </a:lvl1p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3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838200" y="6248400"/>
            <a:ext cx="5181600" cy="4730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437294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NLM Offline</a:t>
            </a:r>
            <a:endParaRPr lang="en-US" dirty="0"/>
          </a:p>
        </p:txBody>
      </p:sp>
      <p:sp>
        <p:nvSpPr>
          <p:cNvPr id="3" name="Subtitle 2"/>
          <p:cNvSpPr>
            <a:spLocks noGrp="1"/>
          </p:cNvSpPr>
          <p:nvPr>
            <p:ph type="subTitle" idx="1"/>
          </p:nvPr>
        </p:nvSpPr>
        <p:spPr/>
        <p:txBody>
          <a:bodyPr/>
          <a:lstStyle/>
          <a:p>
            <a:r>
              <a:rPr lang="en-US" dirty="0" smtClean="0"/>
              <a:t>NLM Specialized Information Service</a:t>
            </a:r>
          </a:p>
          <a:p>
            <a:r>
              <a:rPr lang="en-US" dirty="0" smtClean="0"/>
              <a:t>MLA Meeting</a:t>
            </a:r>
          </a:p>
          <a:p>
            <a:r>
              <a:rPr lang="en-US" dirty="0" smtClean="0"/>
              <a:t>May, 2013</a:t>
            </a:r>
            <a:endParaRPr lang="en-US" dirty="0"/>
          </a:p>
        </p:txBody>
      </p:sp>
    </p:spTree>
    <p:extLst>
      <p:ext uri="{BB962C8B-B14F-4D97-AF65-F5344CB8AC3E}">
        <p14:creationId xmlns:p14="http://schemas.microsoft.com/office/powerpoint/2010/main" val="850023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Enviro</a:t>
            </a:r>
            <a:r>
              <a:rPr lang="en-US" dirty="0" smtClean="0"/>
              <a:t> Health Links Results</a:t>
            </a:r>
            <a:endParaRPr lang="en-US" dirty="0"/>
          </a:p>
        </p:txBody>
      </p:sp>
      <p:pic>
        <p:nvPicPr>
          <p:cNvPr id="4" name="Content Placeholder 3" descr="Screenshot of Enviro Health Links Results" title="Screenshot of Enviro Health Links Resul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7010" y="1600200"/>
            <a:ext cx="7189979" cy="4525963"/>
          </a:xfrm>
        </p:spPr>
      </p:pic>
    </p:spTree>
    <p:extLst>
      <p:ext uri="{BB962C8B-B14F-4D97-AF65-F5344CB8AC3E}">
        <p14:creationId xmlns:p14="http://schemas.microsoft.com/office/powerpoint/2010/main" val="140458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find those </a:t>
            </a:r>
            <a:r>
              <a:rPr lang="en-US" smtClean="0"/>
              <a:t>K-12 resources?</a:t>
            </a:r>
            <a:br>
              <a:rPr lang="en-US" smtClean="0"/>
            </a:b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5421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TEHIP </a:t>
            </a:r>
            <a:endParaRPr lang="en-US" dirty="0"/>
          </a:p>
        </p:txBody>
      </p:sp>
      <p:pic>
        <p:nvPicPr>
          <p:cNvPr id="4" name="Content Placeholder 3" descr="Screenshot of TEHIP homepage" title="Screenshot of TEHIP home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4334" y="1600200"/>
            <a:ext cx="7155332" cy="4525963"/>
          </a:xfrm>
        </p:spPr>
      </p:pic>
      <p:sp>
        <p:nvSpPr>
          <p:cNvPr id="5" name="Right Arrow 4" descr="Blue arrow pointing right" title="Blue arrow pointing right"/>
          <p:cNvSpPr/>
          <p:nvPr/>
        </p:nvSpPr>
        <p:spPr>
          <a:xfrm>
            <a:off x="152400"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01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Enviro</a:t>
            </a:r>
            <a:r>
              <a:rPr lang="en-US" dirty="0" smtClean="0"/>
              <a:t> Health </a:t>
            </a:r>
            <a:r>
              <a:rPr lang="en-US" dirty="0" smtClean="0"/>
              <a:t>Links </a:t>
            </a:r>
            <a:r>
              <a:rPr lang="en-US" dirty="0" smtClean="0"/>
              <a:t/>
            </a:r>
            <a:br>
              <a:rPr lang="en-US" dirty="0" smtClean="0"/>
            </a:br>
            <a:r>
              <a:rPr lang="en-US" dirty="0" smtClean="0"/>
              <a:t>http</a:t>
            </a:r>
            <a:r>
              <a:rPr lang="en-US" dirty="0"/>
              <a:t>://sis.nlm.nih.gov/pathway.html</a:t>
            </a:r>
          </a:p>
        </p:txBody>
      </p:sp>
      <p:pic>
        <p:nvPicPr>
          <p:cNvPr id="4" name="Content Placeholder 3" descr="Screenshot of link on Enviro Health Links homepage" title="Screenshot of link on Enviro Health Links home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7286" y="1600200"/>
            <a:ext cx="6969428" cy="4525963"/>
          </a:xfrm>
        </p:spPr>
      </p:pic>
      <p:sp>
        <p:nvSpPr>
          <p:cNvPr id="5" name="Left Arrow 4" descr="Left blue arrow" title="Left blue arrow"/>
          <p:cNvSpPr/>
          <p:nvPr/>
        </p:nvSpPr>
        <p:spPr>
          <a:xfrm>
            <a:off x="7772400" y="347776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342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Specialized Information </a:t>
            </a:r>
            <a:r>
              <a:rPr lang="en-US" dirty="0" smtClean="0"/>
              <a:t>Services  </a:t>
            </a:r>
            <a:r>
              <a:rPr lang="en-US" dirty="0" smtClean="0"/>
              <a:t/>
            </a:r>
            <a:br>
              <a:rPr lang="en-US" dirty="0" smtClean="0"/>
            </a:br>
            <a:endParaRPr lang="en-US" dirty="0"/>
          </a:p>
        </p:txBody>
      </p:sp>
      <p:pic>
        <p:nvPicPr>
          <p:cNvPr id="4" name="Content Placeholder 3" descr="Screenshot of Outreach Activities and Resources on SIS home page" title="Screenshot of Outreach Activities and Resources on SIS home 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8736" y="1600200"/>
            <a:ext cx="6146528" cy="4525963"/>
          </a:xfrm>
        </p:spPr>
      </p:pic>
      <p:sp>
        <p:nvSpPr>
          <p:cNvPr id="3" name="Right Arrow 2" descr="Right blue arrow" title="Right blue arrow"/>
          <p:cNvSpPr/>
          <p:nvPr/>
        </p:nvSpPr>
        <p:spPr>
          <a:xfrm>
            <a:off x="762000" y="5181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569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Homepage</a:t>
            </a:r>
            <a:endParaRPr lang="en-US" dirty="0"/>
          </a:p>
        </p:txBody>
      </p:sp>
      <p:pic>
        <p:nvPicPr>
          <p:cNvPr id="4" name="Picture 2" descr="Outreach homepage" title="Outreach homepag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020901" y="1570037"/>
            <a:ext cx="510219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209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for something new</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79496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Anyone familiar with this?</a:t>
            </a:r>
            <a:endParaRPr lang="en-US" dirty="0"/>
          </a:p>
        </p:txBody>
      </p:sp>
      <p:pic>
        <p:nvPicPr>
          <p:cNvPr id="4" name="Content Placeholder 3" descr="Screenshot of Dietary Supplements Labels Database home page" title="Screenshot of Dietary Supplements Labels Database home 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8507" y="1600200"/>
            <a:ext cx="5446985" cy="4525963"/>
          </a:xfrm>
        </p:spPr>
      </p:pic>
    </p:spTree>
    <p:extLst>
      <p:ext uri="{BB962C8B-B14F-4D97-AF65-F5344CB8AC3E}">
        <p14:creationId xmlns:p14="http://schemas.microsoft.com/office/powerpoint/2010/main" val="3236381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New DSLD Home Page</a:t>
            </a:r>
            <a:endParaRPr lang="en-US" dirty="0"/>
          </a:p>
        </p:txBody>
      </p:sp>
      <p:pic>
        <p:nvPicPr>
          <p:cNvPr id="1026" name="Picture 2" descr="Screenshot of New DSLD Home Page" title="Screenshot of New DSLD Home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104900"/>
            <a:ext cx="8847137"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3069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http://dsld.nlm.nih.gov</a:t>
            </a:r>
            <a:br>
              <a:rPr lang="en-US" dirty="0"/>
            </a:br>
            <a:endParaRPr lang="en-US" dirty="0"/>
          </a:p>
        </p:txBody>
      </p:sp>
      <p:pic>
        <p:nvPicPr>
          <p:cNvPr id="1026" name="Picture 2" descr="Screenshot of Dietary Supplement Label Database" title="Screenshot of Dietary Supplement Label Databas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752600" y="1600200"/>
            <a:ext cx="585760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330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Specialized Information Services</a:t>
            </a:r>
            <a:br>
              <a:rPr lang="en-US" dirty="0" smtClean="0"/>
            </a:br>
            <a:r>
              <a:rPr lang="en-US" dirty="0" smtClean="0"/>
              <a:t>http://www.sis.nlm.nih.gov</a:t>
            </a:r>
            <a:endParaRPr lang="en-US" dirty="0"/>
          </a:p>
        </p:txBody>
      </p:sp>
      <p:pic>
        <p:nvPicPr>
          <p:cNvPr id="4" name="Content Placeholder 3" descr="Screenshot of Specialized Information Services homepage" title="Screenshot of Specialized Information Services home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8736" y="1600200"/>
            <a:ext cx="6146528" cy="4525963"/>
          </a:xfrm>
        </p:spPr>
      </p:pic>
    </p:spTree>
    <p:extLst>
      <p:ext uri="{BB962C8B-B14F-4D97-AF65-F5344CB8AC3E}">
        <p14:creationId xmlns:p14="http://schemas.microsoft.com/office/powerpoint/2010/main" val="736580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Old and New</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a:t>OLD</a:t>
            </a:r>
          </a:p>
          <a:p>
            <a:r>
              <a:rPr lang="en-US" dirty="0"/>
              <a:t>Audience: Consumers</a:t>
            </a:r>
          </a:p>
          <a:p>
            <a:r>
              <a:rPr lang="en-US" dirty="0"/>
              <a:t>Labels: 8,000 </a:t>
            </a:r>
          </a:p>
          <a:p>
            <a:r>
              <a:rPr lang="en-US" dirty="0"/>
              <a:t>Images: No </a:t>
            </a:r>
          </a:p>
          <a:p>
            <a:r>
              <a:rPr lang="en-US" dirty="0"/>
              <a:t>Data: Licensed</a:t>
            </a:r>
          </a:p>
          <a:p>
            <a:r>
              <a:rPr lang="en-US" dirty="0"/>
              <a:t>Update: 1,000 labels/year</a:t>
            </a:r>
          </a:p>
          <a:p>
            <a:r>
              <a:rPr lang="en-US" dirty="0"/>
              <a:t>Controlled vocabulary: No</a:t>
            </a:r>
          </a:p>
          <a:p>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en-US" dirty="0"/>
              <a:t>New</a:t>
            </a:r>
          </a:p>
          <a:p>
            <a:r>
              <a:rPr lang="en-US" dirty="0"/>
              <a:t>Audience: Researchers</a:t>
            </a:r>
          </a:p>
          <a:p>
            <a:r>
              <a:rPr lang="en-US" dirty="0"/>
              <a:t>Labels: 17,000</a:t>
            </a:r>
          </a:p>
          <a:p>
            <a:r>
              <a:rPr lang="en-US" dirty="0"/>
              <a:t>Images: Yes</a:t>
            </a:r>
          </a:p>
          <a:p>
            <a:r>
              <a:rPr lang="en-US" dirty="0"/>
              <a:t>Data: Public domain</a:t>
            </a:r>
          </a:p>
          <a:p>
            <a:r>
              <a:rPr lang="en-US" dirty="0"/>
              <a:t>Update: 1,000 new labels/month</a:t>
            </a:r>
          </a:p>
          <a:p>
            <a:r>
              <a:rPr lang="en-US" dirty="0"/>
              <a:t>Controlled vocabulary: Indexed with </a:t>
            </a:r>
            <a:r>
              <a:rPr lang="en-US" dirty="0" err="1"/>
              <a:t>LanguaL</a:t>
            </a:r>
            <a:r>
              <a:rPr lang="en-US" dirty="0"/>
              <a:t> controlled vocabulary </a:t>
            </a:r>
          </a:p>
          <a:p>
            <a:endParaRPr lang="en-US" dirty="0"/>
          </a:p>
        </p:txBody>
      </p:sp>
    </p:spTree>
    <p:extLst>
      <p:ext uri="{BB962C8B-B14F-4D97-AF65-F5344CB8AC3E}">
        <p14:creationId xmlns:p14="http://schemas.microsoft.com/office/powerpoint/2010/main" val="1323988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Know More about SIS?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45592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4000" dirty="0" smtClean="0"/>
              <a:t>Follow Us</a:t>
            </a:r>
            <a:endParaRPr lang="en-US" sz="4000" dirty="0"/>
          </a:p>
        </p:txBody>
      </p:sp>
      <p:sp>
        <p:nvSpPr>
          <p:cNvPr id="11" name="Content Placeholder 10"/>
          <p:cNvSpPr>
            <a:spLocks noGrp="1"/>
          </p:cNvSpPr>
          <p:nvPr>
            <p:ph sz="half" idx="1"/>
          </p:nvPr>
        </p:nvSpPr>
        <p:spPr/>
        <p:txBody>
          <a:bodyPr>
            <a:normAutofit lnSpcReduction="10000"/>
          </a:bodyPr>
          <a:lstStyle/>
          <a:p>
            <a:r>
              <a:rPr lang="en-US" sz="2000" b="1" dirty="0" smtClean="0"/>
              <a:t>RSS feed</a:t>
            </a:r>
          </a:p>
          <a:p>
            <a:pPr lvl="1">
              <a:buFont typeface="Wingdings" charset="2"/>
              <a:buChar char="§"/>
            </a:pPr>
            <a:r>
              <a:rPr lang="en-US" sz="1800" dirty="0" smtClean="0"/>
              <a:t>http://</a:t>
            </a:r>
            <a:r>
              <a:rPr lang="en-US" sz="1800" dirty="0" err="1" smtClean="0"/>
              <a:t>sis.nlm.nih.gov/rss/sisnewsfeed.rss</a:t>
            </a:r>
            <a:endParaRPr lang="en-US" sz="1800" dirty="0" smtClean="0"/>
          </a:p>
          <a:p>
            <a:endParaRPr lang="en-US" sz="1800" dirty="0" smtClean="0"/>
          </a:p>
          <a:p>
            <a:r>
              <a:rPr lang="en-US" sz="2000" b="1" dirty="0" err="1" smtClean="0"/>
              <a:t>Listservs</a:t>
            </a:r>
            <a:endParaRPr lang="en-US" sz="2000" b="1" dirty="0" smtClean="0"/>
          </a:p>
          <a:p>
            <a:pPr lvl="1">
              <a:buClrTx/>
              <a:buFont typeface="Wingdings" charset="2"/>
              <a:buChar char="§"/>
            </a:pPr>
            <a:r>
              <a:rPr lang="en-US" sz="1800" dirty="0" smtClean="0"/>
              <a:t>NLM-</a:t>
            </a:r>
            <a:r>
              <a:rPr lang="en-US" sz="1800" dirty="0" err="1" smtClean="0"/>
              <a:t>Tox</a:t>
            </a:r>
            <a:r>
              <a:rPr lang="en-US" sz="1800" dirty="0" smtClean="0"/>
              <a:t>-</a:t>
            </a:r>
            <a:r>
              <a:rPr lang="en-US" sz="1800" dirty="0" err="1" smtClean="0"/>
              <a:t>Enviro</a:t>
            </a:r>
            <a:r>
              <a:rPr lang="en-US" sz="1800" dirty="0" smtClean="0"/>
              <a:t>-Health-L</a:t>
            </a:r>
            <a:endParaRPr lang="en-US" sz="1800" dirty="0"/>
          </a:p>
          <a:p>
            <a:pPr lvl="1">
              <a:buClrTx/>
              <a:buFont typeface="Wingdings" charset="2"/>
              <a:buChar char="§"/>
            </a:pPr>
            <a:r>
              <a:rPr lang="en-US" sz="1800" dirty="0" smtClean="0"/>
              <a:t>DISASTR-OUTREACH-LIB</a:t>
            </a:r>
          </a:p>
          <a:p>
            <a:pPr lvl="1">
              <a:buClrTx/>
              <a:buFont typeface="Wingdings" charset="2"/>
              <a:buChar char="§"/>
            </a:pPr>
            <a:r>
              <a:rPr lang="en-US" sz="1800" dirty="0" smtClean="0"/>
              <a:t>NLM_OSP-L</a:t>
            </a:r>
          </a:p>
          <a:p>
            <a:pPr lvl="1">
              <a:buClrTx/>
              <a:buFont typeface="Wingdings" charset="2"/>
              <a:buChar char="§"/>
            </a:pPr>
            <a:r>
              <a:rPr lang="en-US" sz="1800" dirty="0" smtClean="0"/>
              <a:t>K12NLMRESOURCES</a:t>
            </a:r>
            <a:endParaRPr lang="en-US" sz="1800" dirty="0"/>
          </a:p>
          <a:p>
            <a:pPr lvl="1">
              <a:buClrTx/>
              <a:buFont typeface="Wingdings" charset="2"/>
              <a:buChar char="§"/>
            </a:pPr>
            <a:endParaRPr lang="en-US" sz="1800" b="1" dirty="0" smtClean="0"/>
          </a:p>
          <a:p>
            <a:pPr lvl="1"/>
            <a:endParaRPr lang="en-US" sz="1800" dirty="0" smtClean="0"/>
          </a:p>
          <a:p>
            <a:endParaRPr lang="en-US" sz="1800" dirty="0" smtClean="0"/>
          </a:p>
          <a:p>
            <a:endParaRPr lang="en-US" dirty="0"/>
          </a:p>
        </p:txBody>
      </p:sp>
      <p:sp>
        <p:nvSpPr>
          <p:cNvPr id="12" name="Content Placeholder 11"/>
          <p:cNvSpPr>
            <a:spLocks noGrp="1"/>
          </p:cNvSpPr>
          <p:nvPr>
            <p:ph sz="half" idx="2"/>
          </p:nvPr>
        </p:nvSpPr>
        <p:spPr>
          <a:xfrm>
            <a:off x="4648200" y="1524000"/>
            <a:ext cx="4038600" cy="4495800"/>
          </a:xfrm>
        </p:spPr>
        <p:txBody>
          <a:bodyPr>
            <a:normAutofit lnSpcReduction="10000"/>
          </a:bodyPr>
          <a:lstStyle/>
          <a:p>
            <a:r>
              <a:rPr lang="en-US" sz="2000" b="1" dirty="0" err="1" smtClean="0"/>
              <a:t>Facebook</a:t>
            </a:r>
            <a:endParaRPr lang="en-US" sz="2000" b="1" dirty="0" smtClean="0"/>
          </a:p>
          <a:p>
            <a:pPr lvl="1">
              <a:buClrTx/>
              <a:buFont typeface="Wingdings" charset="2"/>
              <a:buChar char="§"/>
            </a:pPr>
            <a:r>
              <a:rPr lang="en-US" sz="2000" dirty="0" smtClean="0"/>
              <a:t>NLM 4Caregivers</a:t>
            </a:r>
          </a:p>
          <a:p>
            <a:pPr lvl="1">
              <a:buClrTx/>
              <a:buFont typeface="Wingdings" charset="2"/>
              <a:buChar char="§"/>
            </a:pPr>
            <a:r>
              <a:rPr lang="en-US" sz="2000" dirty="0" smtClean="0"/>
              <a:t>Women’s Health Resources</a:t>
            </a:r>
          </a:p>
          <a:p>
            <a:pPr lvl="1">
              <a:buClrTx/>
              <a:buFont typeface="Wingdings" charset="2"/>
              <a:buChar char="§"/>
            </a:pPr>
            <a:r>
              <a:rPr lang="en-US" sz="2000" dirty="0" err="1" smtClean="0"/>
              <a:t>AIDSInfo</a:t>
            </a:r>
            <a:endParaRPr lang="en-US" sz="2000" dirty="0" smtClean="0"/>
          </a:p>
          <a:p>
            <a:endParaRPr lang="en-US" sz="2000" dirty="0" smtClean="0"/>
          </a:p>
          <a:p>
            <a:r>
              <a:rPr lang="en-US" sz="2000" b="1" dirty="0" smtClean="0"/>
              <a:t>Twitter</a:t>
            </a:r>
            <a:r>
              <a:rPr lang="en-US" sz="2000" dirty="0" smtClean="0"/>
              <a:t> </a:t>
            </a:r>
          </a:p>
          <a:p>
            <a:pPr lvl="1">
              <a:buClrTx/>
              <a:buFont typeface="Wingdings" charset="2"/>
              <a:buChar char="§"/>
            </a:pPr>
            <a:r>
              <a:rPr lang="en-US" sz="2000" dirty="0" smtClean="0"/>
              <a:t>@NLM_SIS</a:t>
            </a:r>
          </a:p>
          <a:p>
            <a:pPr lvl="1">
              <a:buClrTx/>
              <a:buFont typeface="Wingdings" charset="2"/>
              <a:buChar char="§"/>
            </a:pPr>
            <a:r>
              <a:rPr lang="en-US" sz="2000" dirty="0" smtClean="0"/>
              <a:t>@NLM_OSP</a:t>
            </a:r>
          </a:p>
          <a:p>
            <a:pPr lvl="1">
              <a:buClrTx/>
              <a:buFont typeface="Wingdings" charset="2"/>
              <a:buChar char="§"/>
            </a:pPr>
            <a:r>
              <a:rPr lang="en-US" sz="2000" dirty="0" smtClean="0"/>
              <a:t>@NLM_DIMRC</a:t>
            </a:r>
          </a:p>
          <a:p>
            <a:pPr lvl="1">
              <a:buClrTx/>
              <a:buFont typeface="Wingdings" charset="2"/>
              <a:buChar char="§"/>
            </a:pPr>
            <a:r>
              <a:rPr lang="en-US" sz="2000" dirty="0" smtClean="0"/>
              <a:t>@NLM4Caregivers</a:t>
            </a:r>
          </a:p>
          <a:p>
            <a:pPr lvl="1">
              <a:buClrTx/>
              <a:buFont typeface="Wingdings" charset="2"/>
              <a:buChar char="§"/>
            </a:pPr>
            <a:r>
              <a:rPr lang="en-US" sz="2000" dirty="0" smtClean="0"/>
              <a:t>@</a:t>
            </a:r>
            <a:r>
              <a:rPr lang="en-US" sz="2000" dirty="0" err="1" smtClean="0"/>
              <a:t>AIDSInfo</a:t>
            </a:r>
            <a:endParaRPr lang="en-US" sz="2000" dirty="0" smtClean="0"/>
          </a:p>
          <a:p>
            <a:pPr lvl="1">
              <a:buClrTx/>
              <a:buFont typeface="Wingdings" charset="2"/>
              <a:buChar char="§"/>
            </a:pPr>
            <a:r>
              <a:rPr lang="en-US" sz="2000" dirty="0" smtClean="0"/>
              <a:t>@</a:t>
            </a:r>
            <a:r>
              <a:rPr lang="en-US" sz="2000" smtClean="0"/>
              <a:t>RHINhealth</a:t>
            </a:r>
            <a:endParaRPr lang="en-US" sz="2000" dirty="0" smtClean="0"/>
          </a:p>
          <a:p>
            <a:pPr lvl="1">
              <a:buClrTx/>
              <a:buFont typeface="Wingdings" charset="2"/>
              <a:buChar char="§"/>
            </a:pPr>
            <a:r>
              <a:rPr lang="en-US" sz="2000" dirty="0" smtClean="0"/>
              <a:t>@NLM_HIVplus50</a:t>
            </a:r>
          </a:p>
          <a:p>
            <a:pPr lvl="1">
              <a:buClrTx/>
              <a:buFont typeface="Wingdings" charset="2"/>
              <a:buChar char="§"/>
            </a:pPr>
            <a:endParaRPr lang="en-US" sz="2000" dirty="0" smtClean="0"/>
          </a:p>
          <a:p>
            <a:endParaRPr lang="en-US" dirty="0"/>
          </a:p>
        </p:txBody>
      </p:sp>
    </p:spTree>
    <p:extLst>
      <p:ext uri="{BB962C8B-B14F-4D97-AF65-F5344CB8AC3E}">
        <p14:creationId xmlns:p14="http://schemas.microsoft.com/office/powerpoint/2010/main" val="400969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toxicology information?</a:t>
            </a:r>
            <a:endParaRPr lang="en-US" dirty="0"/>
          </a:p>
        </p:txBody>
      </p:sp>
      <p:pic>
        <p:nvPicPr>
          <p:cNvPr id="4" name="Content Placeholder 3" descr="Screenshot Looking for toxicology information" title="Screenshot Looking for toxicology informa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8736" y="1600200"/>
            <a:ext cx="6146528" cy="4525963"/>
          </a:xfrm>
        </p:spPr>
      </p:pic>
      <p:sp>
        <p:nvSpPr>
          <p:cNvPr id="3" name="Right Arrow 2" descr="Blue arrow pointing to the right" title="Blue arrow pointing to the right"/>
          <p:cNvSpPr/>
          <p:nvPr/>
        </p:nvSpPr>
        <p:spPr>
          <a:xfrm>
            <a:off x="762000" y="3581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064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TEHIP</a:t>
            </a:r>
            <a:br>
              <a:rPr lang="en-US" dirty="0" smtClean="0"/>
            </a:br>
            <a:r>
              <a:rPr lang="en-US" dirty="0" smtClean="0"/>
              <a:t>http://sis.nlm.nih.gov/enviro.html </a:t>
            </a:r>
            <a:endParaRPr lang="en-US" dirty="0"/>
          </a:p>
        </p:txBody>
      </p:sp>
      <p:pic>
        <p:nvPicPr>
          <p:cNvPr id="4" name="Content Placeholder 3" descr="TEHIP homepage" title="TEHIP home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0525" y="1600200"/>
            <a:ext cx="5162950" cy="4525963"/>
          </a:xfrm>
        </p:spPr>
      </p:pic>
    </p:spTree>
    <p:extLst>
      <p:ext uri="{BB962C8B-B14F-4D97-AF65-F5344CB8AC3E}">
        <p14:creationId xmlns:p14="http://schemas.microsoft.com/office/powerpoint/2010/main" val="2379089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a:t>
            </a:r>
            <a:endParaRPr lang="en-US" dirty="0"/>
          </a:p>
        </p:txBody>
      </p:sp>
      <p:pic>
        <p:nvPicPr>
          <p:cNvPr id="4" name="Content Placeholder 3" descr="Screenshot of TEHIP search box" title="Screenshot of TEHIP search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8598" y="1600200"/>
            <a:ext cx="5126804" cy="4525963"/>
          </a:xfrm>
        </p:spPr>
      </p:pic>
      <p:sp>
        <p:nvSpPr>
          <p:cNvPr id="5" name="Left Arrow 4" descr="Blue arrow pointing left" title="Blue arrow pointing left"/>
          <p:cNvSpPr/>
          <p:nvPr/>
        </p:nvSpPr>
        <p:spPr>
          <a:xfrm>
            <a:off x="6858000" y="27432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9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descr="Results from SIS databases" title="Results from SIS databas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273" y="1600200"/>
            <a:ext cx="4351454" cy="4525963"/>
          </a:xfrm>
        </p:spPr>
      </p:pic>
    </p:spTree>
    <p:extLst>
      <p:ext uri="{BB962C8B-B14F-4D97-AF65-F5344CB8AC3E}">
        <p14:creationId xmlns:p14="http://schemas.microsoft.com/office/powerpoint/2010/main" val="1545145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Descriptions</a:t>
            </a:r>
            <a:endParaRPr lang="en-US" dirty="0"/>
          </a:p>
        </p:txBody>
      </p:sp>
      <p:pic>
        <p:nvPicPr>
          <p:cNvPr id="4" name="Content Placeholder 3" descr="Screenshot of Database Descriptions" title="Screenshot of Database Descripti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1060" y="1600200"/>
            <a:ext cx="6521880" cy="4525963"/>
          </a:xfrm>
        </p:spPr>
      </p:pic>
    </p:spTree>
    <p:extLst>
      <p:ext uri="{BB962C8B-B14F-4D97-AF65-F5344CB8AC3E}">
        <p14:creationId xmlns:p14="http://schemas.microsoft.com/office/powerpoint/2010/main" val="103095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TEHIP </a:t>
            </a:r>
            <a:r>
              <a:rPr lang="en-US" dirty="0" smtClean="0"/>
              <a:t/>
            </a:r>
            <a:br>
              <a:rPr lang="en-US" dirty="0" smtClean="0"/>
            </a:br>
            <a:r>
              <a:rPr lang="en-US" dirty="0" smtClean="0"/>
              <a:t>http://sis.nlm.nih.gov/enviro.html </a:t>
            </a:r>
            <a:endParaRPr lang="en-US" dirty="0"/>
          </a:p>
        </p:txBody>
      </p:sp>
      <p:pic>
        <p:nvPicPr>
          <p:cNvPr id="4" name="Content Placeholder 3" descr="Screenshot of enviro health links on TEHIP homepage" title="Screenshot of enviro health links on TEHIP home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0525" y="1600200"/>
            <a:ext cx="5162950" cy="4525963"/>
          </a:xfrm>
        </p:spPr>
      </p:pic>
      <p:sp>
        <p:nvSpPr>
          <p:cNvPr id="3" name="Right Arrow 2" descr="Blue arrow pointing right" title="Blue arrow pointing right"/>
          <p:cNvSpPr/>
          <p:nvPr/>
        </p:nvSpPr>
        <p:spPr>
          <a:xfrm>
            <a:off x="1066800" y="3048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Tree>
    <p:extLst>
      <p:ext uri="{BB962C8B-B14F-4D97-AF65-F5344CB8AC3E}">
        <p14:creationId xmlns:p14="http://schemas.microsoft.com/office/powerpoint/2010/main" val="3554644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Enviro</a:t>
            </a:r>
            <a:r>
              <a:rPr lang="en-US" dirty="0" smtClean="0"/>
              <a:t> Health Links</a:t>
            </a:r>
            <a:br>
              <a:rPr lang="en-US" dirty="0" smtClean="0"/>
            </a:br>
            <a:r>
              <a:rPr lang="en-US" dirty="0" smtClean="0"/>
              <a:t>http://sis.nlm.nih.gov/pathway.html</a:t>
            </a:r>
            <a:endParaRPr lang="en-US" dirty="0"/>
          </a:p>
        </p:txBody>
      </p:sp>
      <p:pic>
        <p:nvPicPr>
          <p:cNvPr id="7" name="Content Placeholder 6" descr="Screenshot of Enviromental  Health Links" title="Screenshot of Enviromental Health Link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7286" y="1600200"/>
            <a:ext cx="6969428" cy="4525963"/>
          </a:xfrm>
        </p:spPr>
      </p:pic>
      <p:sp>
        <p:nvSpPr>
          <p:cNvPr id="8" name="Right Arrow 7" descr="Blue arrow pointing right" title="Blue arrow pointing right"/>
          <p:cNvSpPr/>
          <p:nvPr/>
        </p:nvSpPr>
        <p:spPr>
          <a:xfrm>
            <a:off x="228600" y="4953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038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NLM web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NLM web background</Template>
  <TotalTime>310</TotalTime>
  <Words>876</Words>
  <Application>Microsoft Office PowerPoint</Application>
  <PresentationFormat>On-screen Show (4:3)</PresentationFormat>
  <Paragraphs>117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NLM web background</vt:lpstr>
      <vt:lpstr>NLM Offline</vt:lpstr>
      <vt:lpstr>Specialized Information Services http://www.sis.nlm.nih.gov</vt:lpstr>
      <vt:lpstr>Looking for toxicology information?</vt:lpstr>
      <vt:lpstr>TEHIP http://sis.nlm.nih.gov/enviro.html </vt:lpstr>
      <vt:lpstr>Searching</vt:lpstr>
      <vt:lpstr>Results</vt:lpstr>
      <vt:lpstr>Database Descriptions</vt:lpstr>
      <vt:lpstr>TEHIP  http://sis.nlm.nih.gov/enviro.html </vt:lpstr>
      <vt:lpstr>Enviro Health Links http://sis.nlm.nih.gov/pathway.html</vt:lpstr>
      <vt:lpstr>Enviro Health Links Results</vt:lpstr>
      <vt:lpstr>How do I find those K-12 resources? </vt:lpstr>
      <vt:lpstr>TEHIP </vt:lpstr>
      <vt:lpstr>Enviro Health Links  http://sis.nlm.nih.gov/pathway.html</vt:lpstr>
      <vt:lpstr>Specialized Information Services   </vt:lpstr>
      <vt:lpstr>Outreach Homepage</vt:lpstr>
      <vt:lpstr>And now for something new</vt:lpstr>
      <vt:lpstr>Anyone familiar with this?</vt:lpstr>
      <vt:lpstr>New DSLD Home Page</vt:lpstr>
      <vt:lpstr>http://dsld.nlm.nih.gov </vt:lpstr>
      <vt:lpstr>Comparison: Old and New</vt:lpstr>
      <vt:lpstr>Want to Know More about SIS?</vt:lpstr>
      <vt:lpstr>Follow Us</vt:lpstr>
    </vt:vector>
  </TitlesOfParts>
  <Company>National Library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NLM Offline</dc:title>
  <dc:creator>NLM01792342TEST</dc:creator>
  <cp:lastModifiedBy>garrettvr</cp:lastModifiedBy>
  <cp:revision>26</cp:revision>
  <dcterms:created xsi:type="dcterms:W3CDTF">2013-04-09T19:04:33Z</dcterms:created>
  <dcterms:modified xsi:type="dcterms:W3CDTF">2013-05-15T18:04:11Z</dcterms:modified>
</cp:coreProperties>
</file>