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396" r:id="rId3"/>
    <p:sldId id="375" r:id="rId4"/>
    <p:sldId id="377" r:id="rId5"/>
    <p:sldId id="387" r:id="rId6"/>
    <p:sldId id="388" r:id="rId7"/>
    <p:sldId id="389" r:id="rId8"/>
    <p:sldId id="374" r:id="rId9"/>
    <p:sldId id="372" r:id="rId10"/>
    <p:sldId id="380" r:id="rId11"/>
    <p:sldId id="392" r:id="rId12"/>
    <p:sldId id="381" r:id="rId13"/>
    <p:sldId id="382" r:id="rId14"/>
    <p:sldId id="399" r:id="rId15"/>
    <p:sldId id="398" r:id="rId16"/>
    <p:sldId id="358" r:id="rId17"/>
    <p:sldId id="379" r:id="rId18"/>
    <p:sldId id="352" r:id="rId19"/>
    <p:sldId id="401" r:id="rId20"/>
    <p:sldId id="3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FFDA65"/>
    <a:srgbClr val="297BFF"/>
    <a:srgbClr val="8B8BFF"/>
    <a:srgbClr val="7171FF"/>
    <a:srgbClr val="4B4BFF"/>
    <a:srgbClr val="5757FF"/>
    <a:srgbClr val="6565FF"/>
    <a:srgbClr val="5B5B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6877" autoAdjust="0"/>
  </p:normalViewPr>
  <p:slideViewPr>
    <p:cSldViewPr>
      <p:cViewPr>
        <p:scale>
          <a:sx n="66" d="100"/>
          <a:sy n="66" d="100"/>
        </p:scale>
        <p:origin x="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7210-C3DD-4060-B37D-C7E496DBD70E}" type="datetimeFigureOut">
              <a:rPr lang="en-US" smtClean="0"/>
              <a:pPr/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3BDE2-1658-47BC-A873-EB99C1C7E9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3BDE2-1658-47BC-A873-EB99C1C7E9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1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ED1B-292D-45FA-881E-4FF424C905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5FD08-F9BF-4FC5-8B78-8AE6E1B2DC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8FA8-DFAF-4D18-9CEA-655D92C77A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P:\ADLO\Sheldon\PowerPoint\MLA 2010 - Preparation\NLM Update - DRAFT_043010.pptx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7D9DFE-A873-4530-9DCF-050A1625730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ED1B-292D-45FA-881E-4FF424C905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ED1B-292D-45FA-881E-4FF424C905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Large background design with dark blue fading to light blue"/>
          <p:cNvGrpSpPr>
            <a:grpSpLocks noChangeAspect="1"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39043" name="Background design shadow" descr="Large background design with dark blue fading to light blue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39044" name="Background design" descr="Large background design with dark blue fading to light blue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39045" name="Rectangle 5" descr="Subtitle on the &quot;Title Slide&quot;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3" y="3886209"/>
            <a:ext cx="7543800" cy="182879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39049" name="Rectangle 9" descr="Title on the &quot;Title Slide&quot;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39052" name="Line 12" hidden="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91424" tIns="45712" rIns="91424" bIns="45712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 descr="Footer in slide backround:&#10;[NLM Logo] &#10;United States &#10;National Library of Medicine&#10;National Institutes of Health"/>
          <p:cNvGrpSpPr>
            <a:grpSpLocks noChangeAspect="1"/>
          </p:cNvGrpSpPr>
          <p:nvPr userDrawn="1"/>
        </p:nvGrpSpPr>
        <p:grpSpPr>
          <a:xfrm>
            <a:off x="-9519" y="6096000"/>
            <a:ext cx="9153519" cy="762006"/>
            <a:chOff x="-9519" y="6096000"/>
            <a:chExt cx="9153519" cy="762006"/>
          </a:xfrm>
        </p:grpSpPr>
        <p:pic>
          <p:nvPicPr>
            <p:cNvPr id="1239050" name="Picture 10" descr="Footer in slide backround:&#10;[NLM Logo] &#10;United States &#10;National Library of Medicine&#10;National Institutes of Healt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19" y="6143631"/>
              <a:ext cx="3800475" cy="714375"/>
            </a:xfrm>
            <a:prstGeom prst="rect">
              <a:avLst/>
            </a:prstGeom>
            <a:noFill/>
          </p:spPr>
        </p:pic>
        <p:grpSp>
          <p:nvGrpSpPr>
            <p:cNvPr id="12" name="Group 11" descr="Horizontal line along the top of the footer"/>
            <p:cNvGrpSpPr/>
            <p:nvPr userDrawn="1"/>
          </p:nvGrpSpPr>
          <p:grpSpPr>
            <a:xfrm>
              <a:off x="0" y="6096000"/>
              <a:ext cx="9144000" cy="76200"/>
              <a:chOff x="0" y="6096000"/>
              <a:chExt cx="9144000" cy="76200"/>
            </a:xfrm>
          </p:grpSpPr>
          <p:sp>
            <p:nvSpPr>
              <p:cNvPr id="10" name="Bottom line" descr="Horizontal line along the top of the footer"/>
              <p:cNvSpPr>
                <a:spLocks noChangeShapeType="1"/>
              </p:cNvSpPr>
              <p:nvPr userDrawn="1"/>
            </p:nvSpPr>
            <p:spPr bwMode="auto">
              <a:xfrm>
                <a:off x="0" y="61722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op line" descr="Horizontal line along the top of the footer"/>
              <p:cNvSpPr>
                <a:spLocks noChangeShapeType="1"/>
              </p:cNvSpPr>
              <p:nvPr userDrawn="1"/>
            </p:nvSpPr>
            <p:spPr bwMode="auto">
              <a:xfrm>
                <a:off x="0" y="60960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63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9144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91440"/>
            <a:ext cx="5111751" cy="5989320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237775"/>
            <a:ext cx="3008313" cy="4846320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5" indent="0">
              <a:buNone/>
              <a:defRPr sz="1000"/>
            </a:lvl3pPr>
            <a:lvl4pPr marL="1371366" indent="0">
              <a:buNone/>
              <a:defRPr sz="900"/>
            </a:lvl4pPr>
            <a:lvl5pPr marL="1828486" indent="0">
              <a:buNone/>
              <a:defRPr sz="900"/>
            </a:lvl5pPr>
            <a:lvl6pPr marL="2285609" indent="0">
              <a:buNone/>
              <a:defRPr sz="900"/>
            </a:lvl6pPr>
            <a:lvl7pPr marL="2742731" indent="0">
              <a:buNone/>
              <a:defRPr sz="900"/>
            </a:lvl7pPr>
            <a:lvl8pPr marL="3199852" indent="0">
              <a:buNone/>
              <a:defRPr sz="900"/>
            </a:lvl8pPr>
            <a:lvl9pPr marL="365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5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10993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533400"/>
            <a:ext cx="5486400" cy="40354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121" indent="0">
              <a:buNone/>
              <a:defRPr sz="2800"/>
            </a:lvl2pPr>
            <a:lvl3pPr marL="914245" indent="0">
              <a:buNone/>
              <a:defRPr sz="2400"/>
            </a:lvl3pPr>
            <a:lvl4pPr marL="1371366" indent="0">
              <a:buNone/>
              <a:defRPr sz="2000"/>
            </a:lvl4pPr>
            <a:lvl5pPr marL="1828486" indent="0">
              <a:buNone/>
              <a:defRPr sz="2000"/>
            </a:lvl5pPr>
            <a:lvl6pPr marL="2285609" indent="0">
              <a:buNone/>
              <a:defRPr sz="2000"/>
            </a:lvl6pPr>
            <a:lvl7pPr marL="2742731" indent="0">
              <a:buNone/>
              <a:defRPr sz="2000"/>
            </a:lvl7pPr>
            <a:lvl8pPr marL="3199852" indent="0">
              <a:buNone/>
              <a:defRPr sz="2000"/>
            </a:lvl8pPr>
            <a:lvl9pPr marL="3656975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7772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5" indent="0">
              <a:buNone/>
              <a:defRPr sz="1000"/>
            </a:lvl3pPr>
            <a:lvl4pPr marL="1371366" indent="0">
              <a:buNone/>
              <a:defRPr sz="900"/>
            </a:lvl4pPr>
            <a:lvl5pPr marL="1828486" indent="0">
              <a:buNone/>
              <a:defRPr sz="900"/>
            </a:lvl5pPr>
            <a:lvl6pPr marL="2285609" indent="0">
              <a:buNone/>
              <a:defRPr sz="900"/>
            </a:lvl6pPr>
            <a:lvl7pPr marL="2742731" indent="0">
              <a:buNone/>
              <a:defRPr sz="900"/>
            </a:lvl7pPr>
            <a:lvl8pPr marL="3199852" indent="0">
              <a:buNone/>
              <a:defRPr sz="900"/>
            </a:lvl8pPr>
            <a:lvl9pPr marL="365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7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48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"/>
            <a:ext cx="2057400" cy="5989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"/>
            <a:ext cx="6019800" cy="5989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965C-4545-4FE5-A104-8C3295B3BA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555-3535-414C-975F-653E845DC9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9510-E9C6-482E-A491-AFD4A8A947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 box"/>
          <p:cNvSpPr>
            <a:spLocks noGrp="1"/>
          </p:cNvSpPr>
          <p:nvPr>
            <p:ph type="title"/>
          </p:nvPr>
        </p:nvSpPr>
        <p:spPr/>
        <p:txBody>
          <a:bodyPr anchor="t" anchorCtr="1">
            <a:normAutofit/>
          </a:bodyPr>
          <a:lstStyle>
            <a:lvl1pPr>
              <a:defRPr sz="3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2pPr>
              <a:buClr>
                <a:schemeClr val="tx1"/>
              </a:buClr>
              <a:buFont typeface="Arial" pitchFamily="34" charset="0"/>
              <a:buChar char="•"/>
              <a:defRPr/>
            </a:lvl2pPr>
            <a:lvl3pPr>
              <a:buClr>
                <a:schemeClr val="tx1"/>
              </a:buClr>
              <a:buFont typeface="Arial" pitchFamily="34" charset="0"/>
              <a:buChar char="–"/>
              <a:defRPr/>
            </a:lvl3pPr>
            <a:lvl4pPr>
              <a:buFont typeface="Arial" pitchFamily="34" charset="0"/>
              <a:buChar char="◦"/>
              <a:defRPr/>
            </a:lvl4pPr>
            <a:lvl5pPr>
              <a:buClr>
                <a:schemeClr val="tx1"/>
              </a:buClr>
              <a:buFont typeface="Arial" pitchFamily="34" charset="0"/>
              <a:buChar char="▪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862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800"/>
            </a:lvl2pPr>
            <a:lvl3pPr marL="914245" indent="0">
              <a:buNone/>
              <a:defRPr sz="1600"/>
            </a:lvl3pPr>
            <a:lvl4pPr marL="1371366" indent="0">
              <a:buNone/>
              <a:defRPr sz="1400"/>
            </a:lvl4pPr>
            <a:lvl5pPr marL="1828486" indent="0">
              <a:buNone/>
              <a:defRPr sz="1400"/>
            </a:lvl5pPr>
            <a:lvl6pPr marL="2285609" indent="0">
              <a:buNone/>
              <a:defRPr sz="1400"/>
            </a:lvl6pPr>
            <a:lvl7pPr marL="2742731" indent="0">
              <a:buNone/>
              <a:defRPr sz="1400"/>
            </a:lvl7pPr>
            <a:lvl8pPr marL="3199852" indent="0">
              <a:buNone/>
              <a:defRPr sz="1400"/>
            </a:lvl8pPr>
            <a:lvl9pPr marL="36569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0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ide-by-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content (side-by-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 descr="Left content box in side-by-side layout"/>
          <p:cNvSpPr>
            <a:spLocks noGrp="1"/>
          </p:cNvSpPr>
          <p:nvPr>
            <p:ph type="body" idx="1" hasCustomPrompt="1"/>
          </p:nvPr>
        </p:nvSpPr>
        <p:spPr>
          <a:xfrm>
            <a:off x="457203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5" indent="0">
              <a:buNone/>
              <a:defRPr sz="1800" b="1"/>
            </a:lvl3pPr>
            <a:lvl4pPr marL="1371366" indent="0">
              <a:buNone/>
              <a:defRPr sz="1600" b="1"/>
            </a:lvl4pPr>
            <a:lvl5pPr marL="1828486" indent="0">
              <a:buNone/>
              <a:defRPr sz="1600" b="1"/>
            </a:lvl5pPr>
            <a:lvl6pPr marL="2285609" indent="0">
              <a:buNone/>
              <a:defRPr sz="1600" b="1"/>
            </a:lvl6pPr>
            <a:lvl7pPr marL="2742731" indent="0">
              <a:buNone/>
              <a:defRPr sz="1600" b="1"/>
            </a:lvl7pPr>
            <a:lvl8pPr marL="3199852" indent="0">
              <a:buNone/>
              <a:defRPr sz="1600" b="1"/>
            </a:lvl8pPr>
            <a:lvl9pPr marL="365697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4" name="Content Placeholder 3" descr="Left content box in side-by-side layout"/>
          <p:cNvSpPr>
            <a:spLocks noGrp="1"/>
          </p:cNvSpPr>
          <p:nvPr>
            <p:ph sz="half" idx="2"/>
          </p:nvPr>
        </p:nvSpPr>
        <p:spPr>
          <a:xfrm>
            <a:off x="457203" y="2258818"/>
            <a:ext cx="4040188" cy="3822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 descr="Right content box in side-by-side layout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8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5" indent="0">
              <a:buNone/>
              <a:defRPr sz="1800" b="1"/>
            </a:lvl3pPr>
            <a:lvl4pPr marL="1371366" indent="0">
              <a:buNone/>
              <a:defRPr sz="1600" b="1"/>
            </a:lvl4pPr>
            <a:lvl5pPr marL="1828486" indent="0">
              <a:buNone/>
              <a:defRPr sz="1600" b="1"/>
            </a:lvl5pPr>
            <a:lvl6pPr marL="2285609" indent="0">
              <a:buNone/>
              <a:defRPr sz="1600" b="1"/>
            </a:lvl6pPr>
            <a:lvl7pPr marL="2742731" indent="0">
              <a:buNone/>
              <a:defRPr sz="1600" b="1"/>
            </a:lvl7pPr>
            <a:lvl8pPr marL="3199852" indent="0">
              <a:buNone/>
              <a:defRPr sz="1600" b="1"/>
            </a:lvl8pPr>
            <a:lvl9pPr marL="3656975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6" name="Content Placeholder 5" descr="Right content box in side-by-side layout"/>
          <p:cNvSpPr>
            <a:spLocks noGrp="1"/>
          </p:cNvSpPr>
          <p:nvPr>
            <p:ph sz="quarter" idx="4"/>
          </p:nvPr>
        </p:nvSpPr>
        <p:spPr>
          <a:xfrm>
            <a:off x="4645038" y="2255520"/>
            <a:ext cx="4041775" cy="38221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2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design" descr="Background design with dark blue fading to light blue"/>
          <p:cNvGrpSpPr>
            <a:grpSpLocks/>
          </p:cNvGrpSpPr>
          <p:nvPr/>
        </p:nvGrpSpPr>
        <p:grpSpPr bwMode="auto">
          <a:xfrm>
            <a:off x="14" y="0"/>
            <a:ext cx="7242175" cy="1981200"/>
            <a:chOff x="0" y="0"/>
            <a:chExt cx="4562" cy="1248"/>
          </a:xfrm>
        </p:grpSpPr>
        <p:sp>
          <p:nvSpPr>
            <p:cNvPr id="3" name="Background design shadow" descr="Background design with dark blue fading to light blue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" name="Background design" descr="Background design with dark blue fading to light blue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4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out background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4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design" descr="Background design with dark blue fading to light blue"/>
          <p:cNvGrpSpPr>
            <a:grpSpLocks/>
          </p:cNvGrpSpPr>
          <p:nvPr/>
        </p:nvGrpSpPr>
        <p:grpSpPr bwMode="auto">
          <a:xfrm>
            <a:off x="14" y="0"/>
            <a:ext cx="7242175" cy="1981200"/>
            <a:chOff x="0" y="0"/>
            <a:chExt cx="4562" cy="1248"/>
          </a:xfrm>
        </p:grpSpPr>
        <p:sp>
          <p:nvSpPr>
            <p:cNvPr id="1238019" name="Background design shadow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38020" name="Background design" descr="Background design with dark blue fading to light blue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anchor="t" anchorCtr="1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NLM Footer with logo and lines" descr="Footer in slide backround:&#10;[NLM Logo] &#10;United States &#10;National Library of Medicine&#10;National Institutes of Health"/>
          <p:cNvGrpSpPr/>
          <p:nvPr/>
        </p:nvGrpSpPr>
        <p:grpSpPr>
          <a:xfrm>
            <a:off x="-9519" y="6096000"/>
            <a:ext cx="9153519" cy="762006"/>
            <a:chOff x="-9519" y="6096000"/>
            <a:chExt cx="9153519" cy="762006"/>
          </a:xfrm>
        </p:grpSpPr>
        <p:pic>
          <p:nvPicPr>
            <p:cNvPr id="1238026" name="NLM Logo" descr="[NLM Logo in footer] &#10;United States &#10;National Library of Medicine&#10;National Institutes of Health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-9519" y="6143631"/>
              <a:ext cx="3800475" cy="714375"/>
            </a:xfrm>
            <a:prstGeom prst="rect">
              <a:avLst/>
            </a:prstGeom>
            <a:noFill/>
          </p:spPr>
        </p:pic>
        <p:grpSp>
          <p:nvGrpSpPr>
            <p:cNvPr id="4" name="Double horizontal lines"/>
            <p:cNvGrpSpPr/>
            <p:nvPr userDrawn="1"/>
          </p:nvGrpSpPr>
          <p:grpSpPr>
            <a:xfrm>
              <a:off x="0" y="6096000"/>
              <a:ext cx="9144000" cy="76200"/>
              <a:chOff x="0" y="6096000"/>
              <a:chExt cx="9144000" cy="76200"/>
            </a:xfrm>
          </p:grpSpPr>
          <p:sp>
            <p:nvSpPr>
              <p:cNvPr id="1238028" name="Bottom line" descr="Horizontal line along the top of the footer"/>
              <p:cNvSpPr>
                <a:spLocks noChangeShapeType="1"/>
              </p:cNvSpPr>
              <p:nvPr/>
            </p:nvSpPr>
            <p:spPr bwMode="auto">
              <a:xfrm>
                <a:off x="0" y="61722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8027" name="Top line" descr="Horizontal line along the top of the footer"/>
              <p:cNvSpPr>
                <a:spLocks noChangeShapeType="1"/>
              </p:cNvSpPr>
              <p:nvPr/>
            </p:nvSpPr>
            <p:spPr bwMode="auto">
              <a:xfrm>
                <a:off x="0" y="6096000"/>
                <a:ext cx="9144000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91424" tIns="45712" rIns="91424" bIns="45712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38022" name="Content rectangle" descr="Content 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38021" name="Title rectangle" descr="Slide title box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"/>
            <a:ext cx="82296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1" compatLnSpc="1">
            <a:prstTxWarp prst="textNoShape">
              <a:avLst/>
            </a:prstTxWarp>
            <a:normAutofit/>
          </a:bodyPr>
          <a:lstStyle/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145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1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2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3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4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841" indent="-34284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 2" pitchFamily="18" charset="2"/>
        <a:buChar char="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823" indent="-28570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803" indent="-228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926" indent="-228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Font typeface="Arial" pitchFamily="34" charset="0"/>
        <a:buChar char="◦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048" indent="-22856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▪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169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292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413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5534" indent="-228561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6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9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1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52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75" algn="l" defTabSz="9142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257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Medical Library Association Annual Meeting</a:t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4800" b="1" dirty="0" smtClean="0">
                <a:solidFill>
                  <a:schemeClr val="accent2"/>
                </a:solidFill>
              </a:rPr>
              <a:t>NLM Update</a:t>
            </a:r>
            <a:r>
              <a:rPr lang="en-US" sz="4800" dirty="0">
                <a:solidFill>
                  <a:schemeClr val="accent2"/>
                </a:solidFill>
              </a:rPr>
              <a:t/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3100" dirty="0" smtClean="0">
                <a:solidFill>
                  <a:schemeClr val="accent2"/>
                </a:solidFill>
              </a:rPr>
              <a:t/>
            </a:r>
            <a:br>
              <a:rPr lang="en-US" sz="3100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May 22, 2012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Seattle, WA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r>
              <a:rPr lang="en-US" sz="4700" b="1" dirty="0" smtClean="0">
                <a:solidFill>
                  <a:schemeClr val="tx1"/>
                </a:solidFill>
              </a:rPr>
              <a:t>Jeffrey S. Reznick, PhD</a:t>
            </a:r>
            <a:r>
              <a:rPr lang="en-US" sz="3100" b="1" dirty="0" smtClean="0">
                <a:solidFill>
                  <a:schemeClr val="tx1"/>
                </a:solidFill>
              </a:rPr>
              <a:t/>
            </a:r>
            <a:br>
              <a:rPr lang="en-US" sz="3100" b="1" dirty="0" smtClean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>Chief, History of Medicine Division, NLM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5451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Selected NLM Digital Initiatives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Selected NLM Digital Initiatives" title="Selected NLM Digital Initia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716"/>
            <a:ext cx="8458200" cy="572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dical Heritage Library" title="Medical Heritage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" y="152626"/>
            <a:ext cx="8960332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Heritage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Heritage Library: Project Scope</a:t>
            </a:r>
            <a:endParaRPr lang="en-US" dirty="0"/>
          </a:p>
        </p:txBody>
      </p:sp>
      <p:pic>
        <p:nvPicPr>
          <p:cNvPr id="14338" name="Picture 2" descr="Medical Heritage Library:  Project Scope" title="Medical Heritage Library:  Project 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8" y="346889"/>
            <a:ext cx="8559801" cy="51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dical Heritage Library: Project Scope NLM's Contribution" title="Medical Heritage Library: Project Scope NLM's Con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343"/>
            <a:ext cx="8857352" cy="57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Heritage Library:  Project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dical Heritage Library:  NLM Workflow" title="Medical Heritage Library:  NLM Work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" y="116116"/>
            <a:ext cx="8887327" cy="595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Heritage Library:  NLM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dical Heritage Library:  www.medicalheritage.org" title="Medical Heritage Library:  www.medicalheritag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0" y="228600"/>
            <a:ext cx="8367486" cy="588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Heritage Library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 his own words:  Martin Cummings and the NLM" title="In his own words:  Martin Cummings and the N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366486"/>
            <a:ext cx="8641716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Cummings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files in Science:  The Henry Swan Papers" title="Profiles in Science:  The Henry Swan Pa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3" y="394608"/>
            <a:ext cx="7528187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 in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istory of Medicine Finding Aids Consortium" title="History of Medicine Finding Aids Consor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8172"/>
            <a:ext cx="7320064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Medicine Finding Aids Consortium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e Future" title="The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1" y="148770"/>
            <a:ext cx="8395269" cy="572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lage of history of medicine images" title="collage of history of medicin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" y="112486"/>
            <a:ext cx="8893629" cy="58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Collage of History of Medicine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ank you" title="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4" y="228600"/>
            <a:ext cx="8763000" cy="57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of native voices" title="image of native vo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5426"/>
            <a:ext cx="90657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Voices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humor of it logo" title="the humor of it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8771"/>
            <a:ext cx="5800517" cy="5784798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Humor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orld of shakespear's humors image" title="the world of shakespear's humors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5705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of Shakespeare’s Humors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or of it lesson plans" title="humor of it lesson pl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" y="116112"/>
            <a:ext cx="9033098" cy="60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kespeare traveling exhibit" title="shakespeare traveling exhi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1" y="322944"/>
            <a:ext cx="8302143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Humor of it exhibit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LM Traveling Exhibitions" title="NLM Traveling Exhibi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 traveling exhibitions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LM 175th anniversary" title="NLM 175th annivers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" y="3630"/>
            <a:ext cx="904118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 175</a:t>
            </a:r>
            <a:r>
              <a:rPr lang="en-US" baseline="30000" dirty="0" smtClean="0"/>
              <a:t>th</a:t>
            </a:r>
            <a:r>
              <a:rPr lang="en-US" dirty="0" smtClean="0"/>
              <a:t> anniversary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M Blue 2010">
  <a:themeElements>
    <a:clrScheme name="NLM Blue 2010">
      <a:dk1>
        <a:srgbClr val="0000AC"/>
      </a:dk1>
      <a:lt1>
        <a:srgbClr val="FFFFFF"/>
      </a:lt1>
      <a:dk2>
        <a:srgbClr val="0072C2"/>
      </a:dk2>
      <a:lt2>
        <a:srgbClr val="CCFFFF"/>
      </a:lt2>
      <a:accent1>
        <a:srgbClr val="0099FF"/>
      </a:accent1>
      <a:accent2>
        <a:srgbClr val="FFE701"/>
      </a:accent2>
      <a:accent3>
        <a:srgbClr val="AABCDD"/>
      </a:accent3>
      <a:accent4>
        <a:srgbClr val="DADADA"/>
      </a:accent4>
      <a:accent5>
        <a:srgbClr val="AACAFF"/>
      </a:accent5>
      <a:accent6>
        <a:srgbClr val="000000"/>
      </a:accent6>
      <a:hlink>
        <a:srgbClr val="FFE701"/>
      </a:hlink>
      <a:folHlink>
        <a:srgbClr val="FFC000"/>
      </a:folHlink>
    </a:clrScheme>
    <a:fontScheme name="NLM Blu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lm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m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m 10">
        <a:dk1>
          <a:srgbClr val="0000AC"/>
        </a:dk1>
        <a:lt1>
          <a:srgbClr val="FFFFFF"/>
        </a:lt1>
        <a:dk2>
          <a:srgbClr val="0072C2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BCDD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142</Words>
  <Application>Microsoft Office PowerPoint</Application>
  <PresentationFormat>On-screen Show (4:3)</PresentationFormat>
  <Paragraphs>38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NLM Blue 2010</vt:lpstr>
      <vt:lpstr>Medical Library Association Annual Meeting NLM Update  May 22, 2012 Seattle, WA  Jeffrey S. Reznick, PhD Chief, History of Medicine Division, NLM </vt:lpstr>
      <vt:lpstr>Collage of History of Medicine images</vt:lpstr>
      <vt:lpstr>Native Voices</vt:lpstr>
      <vt:lpstr>Humor of it</vt:lpstr>
      <vt:lpstr>The World of Shakespeare’s Humors</vt:lpstr>
      <vt:lpstr>Lesson plans</vt:lpstr>
      <vt:lpstr>Humor of it exhibit</vt:lpstr>
      <vt:lpstr>NLM traveling exhibitions</vt:lpstr>
      <vt:lpstr>NLM 175th anniversary</vt:lpstr>
      <vt:lpstr>Selected NLM Digital Initiatives</vt:lpstr>
      <vt:lpstr>Medical Heritage Library</vt:lpstr>
      <vt:lpstr>Medical Heritage Library: Project Scope</vt:lpstr>
      <vt:lpstr>Medical Heritage Library:  Project Scope</vt:lpstr>
      <vt:lpstr>Medical Heritage Library:  NLM Workflow</vt:lpstr>
      <vt:lpstr>Medical Heritage Library  </vt:lpstr>
      <vt:lpstr>Martin Cummings</vt:lpstr>
      <vt:lpstr>Profiles in Science</vt:lpstr>
      <vt:lpstr>History of Medicine Finding Aids Consortium</vt:lpstr>
      <vt:lpstr>The future</vt:lpstr>
      <vt:lpstr>Thank you</vt:lpstr>
    </vt:vector>
  </TitlesOfParts>
  <Company>National Library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nlmlocal</dc:creator>
  <cp:lastModifiedBy>01747526 - Symantec LiveState Delivery</cp:lastModifiedBy>
  <cp:revision>342</cp:revision>
  <dcterms:created xsi:type="dcterms:W3CDTF">2012-03-08T13:09:39Z</dcterms:created>
  <dcterms:modified xsi:type="dcterms:W3CDTF">2012-06-13T14:45:05Z</dcterms:modified>
</cp:coreProperties>
</file>