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84" r:id="rId2"/>
    <p:sldId id="294" r:id="rId3"/>
    <p:sldId id="295" r:id="rId4"/>
    <p:sldId id="296" r:id="rId5"/>
    <p:sldId id="298" r:id="rId6"/>
    <p:sldId id="300" r:id="rId7"/>
    <p:sldId id="301" r:id="rId8"/>
    <p:sldId id="302" r:id="rId9"/>
    <p:sldId id="303" r:id="rId10"/>
    <p:sldId id="304" r:id="rId11"/>
    <p:sldId id="329" r:id="rId12"/>
    <p:sldId id="308" r:id="rId13"/>
    <p:sldId id="322" r:id="rId14"/>
    <p:sldId id="330" r:id="rId15"/>
    <p:sldId id="326" r:id="rId16"/>
    <p:sldId id="358" r:id="rId17"/>
    <p:sldId id="305" r:id="rId18"/>
    <p:sldId id="359" r:id="rId19"/>
    <p:sldId id="360" r:id="rId20"/>
    <p:sldId id="325" r:id="rId21"/>
    <p:sldId id="328" r:id="rId22"/>
    <p:sldId id="332" r:id="rId23"/>
    <p:sldId id="333" r:id="rId24"/>
    <p:sldId id="336" r:id="rId25"/>
    <p:sldId id="337" r:id="rId26"/>
    <p:sldId id="338" r:id="rId27"/>
    <p:sldId id="339" r:id="rId28"/>
    <p:sldId id="340" r:id="rId29"/>
    <p:sldId id="365" r:id="rId30"/>
    <p:sldId id="341" r:id="rId31"/>
    <p:sldId id="347" r:id="rId32"/>
    <p:sldId id="351" r:id="rId33"/>
    <p:sldId id="348" r:id="rId34"/>
    <p:sldId id="355" r:id="rId35"/>
    <p:sldId id="363" r:id="rId36"/>
    <p:sldId id="299" r:id="rId37"/>
    <p:sldId id="342" r:id="rId38"/>
    <p:sldId id="344" r:id="rId39"/>
    <p:sldId id="334" r:id="rId40"/>
    <p:sldId id="335" r:id="rId41"/>
    <p:sldId id="362" r:id="rId42"/>
    <p:sldId id="345" r:id="rId43"/>
    <p:sldId id="346" r:id="rId44"/>
    <p:sldId id="354" r:id="rId45"/>
    <p:sldId id="364" r:id="rId46"/>
    <p:sldId id="366" r:id="rId47"/>
    <p:sldId id="370" r:id="rId48"/>
    <p:sldId id="367" r:id="rId49"/>
    <p:sldId id="368" r:id="rId5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FF3300"/>
    <a:srgbClr val="00FF00"/>
    <a:srgbClr val="FFFF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4" autoAdjust="0"/>
    <p:restoredTop sz="94660"/>
  </p:normalViewPr>
  <p:slideViewPr>
    <p:cSldViewPr>
      <p:cViewPr varScale="1">
        <p:scale>
          <a:sx n="61" d="100"/>
          <a:sy n="61" d="100"/>
        </p:scale>
        <p:origin x="-78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754"/>
    </p:cViewPr>
  </p:sorterViewPr>
  <p:notesViewPr>
    <p:cSldViewPr>
      <p:cViewPr varScale="1">
        <p:scale>
          <a:sx n="59" d="100"/>
          <a:sy n="59" d="100"/>
        </p:scale>
        <p:origin x="-1122" y="-84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783806A-95F3-4B29-AA13-EAF0210531F8}" type="datetimeFigureOut">
              <a:rPr lang="en-US"/>
              <a:pPr>
                <a:defRPr/>
              </a:pPr>
              <a:t>6/13/2012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70C3EFB-5F4C-4A76-9FB8-CB2393B03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90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FFCE6664-4045-4401-8420-D14535455D31}" type="datetimeFigureOut">
              <a:rPr lang="en-US"/>
              <a:pPr>
                <a:defRPr/>
              </a:pPr>
              <a:t>6/13/2012</a:t>
            </a:fld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8638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A8172434-FDC8-42AF-ADAF-A1F6A3DA1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92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28BE1C93-91A9-4C50-9A26-0E9D2849C90E}" type="slidenum">
              <a:rPr lang="en-US" sz="1200"/>
              <a:pPr algn="r"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4D0142B5-93F2-4326-B641-9E4ACFDD14F6}" type="slidenum">
              <a:rPr lang="en-US" sz="1200"/>
              <a:pPr algn="r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1FB8C74-26B1-4407-A6DC-CED363CB986E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5" tIns="46588" rIns="93175" bIns="46588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5" tIns="46588" rIns="93175" bIns="46588" anchor="b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B704693-FCD0-499E-9124-48CC05B51B2F}" type="slidenum">
              <a:rPr lang="en-US" sz="1200">
                <a:ea typeface="ＭＳ Ｐゴシック" pitchFamily="34" charset="-128"/>
              </a:rPr>
              <a:pPr algn="r" eaLnBrk="1" hangingPunct="1"/>
              <a:t>12</a:t>
            </a:fld>
            <a:endParaRPr lang="en-US" sz="120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5" tIns="46588" rIns="93175" bIns="46588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5" tIns="46588" rIns="93175" bIns="46588" anchor="b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D48DF423-D763-4838-9FF7-BEFBE75C7440}" type="slidenum">
              <a:rPr lang="en-US" sz="1200">
                <a:ea typeface="ＭＳ Ｐゴシック" pitchFamily="34" charset="-128"/>
              </a:rPr>
              <a:pPr algn="r" eaLnBrk="1" hangingPunct="1"/>
              <a:t>13</a:t>
            </a:fld>
            <a:endParaRPr lang="en-US" sz="120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302855DC-956B-4D12-9B63-8B421FCAD89A}" type="slidenum">
              <a:rPr lang="en-US" sz="1200"/>
              <a:pPr algn="r"/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4724C4C-FC96-4208-BA78-63B488658EE1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73A65-309D-4D58-B846-9A6D39F995B5}" type="datetimeFigureOut">
              <a:rPr lang="en-US"/>
              <a:pPr>
                <a:defRPr/>
              </a:pPr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1B846-321B-48BC-AB13-90ACFC0FF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08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A0BC5-917B-4817-93E3-E8A3C6D31B0D}" type="datetimeFigureOut">
              <a:rPr lang="en-US"/>
              <a:pPr>
                <a:defRPr/>
              </a:pPr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104E6-9B13-46F6-A5EC-CD4E73C45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24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5A997-B543-4B0C-A377-2B128383323B}" type="datetimeFigureOut">
              <a:rPr lang="en-US"/>
              <a:pPr>
                <a:defRPr/>
              </a:pPr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3212D-51FE-45C6-9B47-3861DB25D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53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5A441-4B83-48ED-B4A4-1F6155F67E02}" type="datetimeFigureOut">
              <a:rPr lang="en-US"/>
              <a:pPr>
                <a:defRPr/>
              </a:pPr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B43E0-9E63-4B36-AACD-79A83A08D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7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DE3CA-E0F8-46CD-B47F-191583A59B0D}" type="datetimeFigureOut">
              <a:rPr lang="en-US"/>
              <a:pPr>
                <a:defRPr/>
              </a:pPr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8EE73-3155-4D20-B1E0-53D040128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77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5469E-EA44-40C3-ACA0-78287F8A57FB}" type="datetimeFigureOut">
              <a:rPr lang="en-US"/>
              <a:pPr>
                <a:defRPr/>
              </a:pPr>
              <a:t>6/13/2012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8AEB0-A582-4D69-8600-FEEBF8B7C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1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7DDAC-4563-4F26-922A-DFAF0C970C64}" type="datetimeFigureOut">
              <a:rPr lang="en-US"/>
              <a:pPr>
                <a:defRPr/>
              </a:pPr>
              <a:t>6/13/2012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BCB4B-9884-41BB-B138-DA328B27F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8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7D348-187F-4C26-9100-E8342C8C70B6}" type="datetimeFigureOut">
              <a:rPr lang="en-US"/>
              <a:pPr>
                <a:defRPr/>
              </a:pPr>
              <a:t>6/13/2012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E14AA-D2A9-469C-A2B0-FD6B2F28A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19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E7499-092A-458C-B2CE-9BE30D59C1F5}" type="datetimeFigureOut">
              <a:rPr lang="en-US"/>
              <a:pPr>
                <a:defRPr/>
              </a:pPr>
              <a:t>6/13/2012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FD5AF-5D72-4B55-9E03-3D277298C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75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7939E-C5DB-4AF1-9779-978E625AA6E9}" type="datetimeFigureOut">
              <a:rPr lang="en-US"/>
              <a:pPr>
                <a:defRPr/>
              </a:pPr>
              <a:t>6/13/2012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4DDF8-6B29-4F4B-A471-3C3E1A6C7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03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EDC57-5E8E-4045-B2F9-A30F48585295}" type="datetimeFigureOut">
              <a:rPr lang="en-US"/>
              <a:pPr>
                <a:defRPr/>
              </a:pPr>
              <a:t>6/13/2012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F6D83-6348-457D-8A88-73FF50A03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3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2602C5-D4A0-4612-8451-2C93BFAC1B43}" type="datetimeFigureOut">
              <a:rPr lang="en-US"/>
              <a:pPr>
                <a:defRPr/>
              </a:pPr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01ED40-FC8D-41A6-B262-944F61DC6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ame changing opportunities" title="game changing opportuni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0"/>
            <a:ext cx="927641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Game-Changing Opportunities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Meaningful Use Objectives" title="Meaningful Use Objecti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76" y="152400"/>
            <a:ext cx="8362324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>
          <a:xfrm>
            <a:off x="228600" y="228600"/>
            <a:ext cx="8229600" cy="10207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Stage 1 to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(proposed)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Stage 2 </a:t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Meaningful Use 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(proposed) Changes re: Clinical Quality Measures (CQM)</a:t>
            </a:r>
          </a:p>
        </p:txBody>
      </p:sp>
      <p:pic>
        <p:nvPicPr>
          <p:cNvPr id="3074" name="Picture 2" descr="(proposed) Changes re: Clinical Quality Measures (CQM)" title="(proposed) Changes re: Clinical Quality Measures (CQM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0626"/>
            <a:ext cx="8839200" cy="659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 hidden="1"/>
          <p:cNvSpPr>
            <a:spLocks noGrp="1"/>
          </p:cNvSpPr>
          <p:nvPr>
            <p:ph type="title" idx="4294967295"/>
          </p:nvPr>
        </p:nvSpPr>
        <p:spPr>
          <a:xfrm>
            <a:off x="527050" y="274638"/>
            <a:ext cx="8159750" cy="1143000"/>
          </a:xfrm>
        </p:spPr>
        <p:txBody>
          <a:bodyPr/>
          <a:lstStyle/>
          <a:p>
            <a:pPr>
              <a:defRPr/>
            </a:pPr>
            <a:r>
              <a:rPr lang="en-US" sz="3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SOME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5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(proposed) 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Stage 2 Hospital Core Objectives</a:t>
            </a:r>
          </a:p>
        </p:txBody>
      </p:sp>
      <p:pic>
        <p:nvPicPr>
          <p:cNvPr id="4098" name="Picture 2" descr="SOME (proposed) Stage 2 Hospital Core Objectives" title="SOME (proposed) Stage 2 Hospital Core Objecti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500448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 hidden="1"/>
          <p:cNvSpPr>
            <a:spLocks noGrp="1"/>
          </p:cNvSpPr>
          <p:nvPr>
            <p:ph type="title" idx="4294967295"/>
          </p:nvPr>
        </p:nvSpPr>
        <p:spPr>
          <a:xfrm>
            <a:off x="533400" y="0"/>
            <a:ext cx="8159750" cy="1143000"/>
          </a:xfrm>
        </p:spPr>
        <p:txBody>
          <a:bodyPr/>
          <a:lstStyle/>
          <a:p>
            <a:pPr>
              <a:defRPr/>
            </a:pPr>
            <a:r>
              <a:rPr lang="en-US" sz="3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SOME </a:t>
            </a:r>
            <a:r>
              <a:rPr lang="en-US" sz="25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(proposed)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Stage 2 Hospital Core Objectives  </a:t>
            </a:r>
          </a:p>
        </p:txBody>
      </p:sp>
      <p:pic>
        <p:nvPicPr>
          <p:cNvPr id="5122" name="Picture 2" descr="SOME (proposed) Stage 2 Hospital Core Objectives  " title="SOME (proposed) Stage 2 Hospital Core Objectives 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43826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Standards in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(proposed)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EHR Certification Criteria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Content Placeholder 4"/>
          <p:cNvSpPr>
            <a:spLocks noGrp="1"/>
          </p:cNvSpPr>
          <p:nvPr>
            <p:ph idx="4294967295"/>
          </p:nvPr>
        </p:nvSpPr>
        <p:spPr>
          <a:xfrm>
            <a:off x="304800" y="1752600"/>
            <a:ext cx="8458200" cy="4876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Transport  (</a:t>
            </a:r>
            <a:r>
              <a:rPr lang="en-US" i="1" dirty="0" smtClean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New</a:t>
            </a:r>
            <a:r>
              <a:rPr lang="en-US" dirty="0" smtClean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Functional (</a:t>
            </a:r>
            <a:r>
              <a:rPr 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New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, e.g.,</a:t>
            </a:r>
          </a:p>
          <a:p>
            <a:pPr lvl="1">
              <a:buFont typeface="Arial" pitchFamily="34" charset="0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Reference Source -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HL7 Context-Aware Knowledge Retrieval (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Infobutton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Standard</a:t>
            </a:r>
          </a:p>
          <a:p>
            <a:pPr lvl="1"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NOTE: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standard access to external information sources =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opportunity</a:t>
            </a:r>
            <a:r>
              <a:rPr lang="en-US" sz="2400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re: resource identification, selection, acquisition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dirty="0" smtClean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Content Exchange </a:t>
            </a:r>
            <a:r>
              <a:rPr lang="en-US" i="1" dirty="0" smtClean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(Revised)</a:t>
            </a:r>
          </a:p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Vocabularies/Code Sets</a:t>
            </a:r>
            <a:r>
              <a:rPr 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(Revised)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buFont typeface="Arial" pitchFamily="34" charset="0"/>
              <a:buNone/>
              <a:defRPr/>
            </a:pPr>
            <a:endParaRPr lang="en-US" sz="3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 descr="MedlinePlus Connect already supports Infobutton standard …" hidden="1" title="MedlinePlus Connect already supports Infobutton standard …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MedlinePlus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Connect already supports </a:t>
            </a:r>
            <a:r>
              <a:rPr lang="en-US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Infobutton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standard …</a:t>
            </a:r>
            <a:b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3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146" name="Picture 2" descr="MedlinePlus Connect already supports Infobutton standard …&#10;" title="MedlinePlus Connect already supports Infobutton standard 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686800" cy="6307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Standards in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(proposed)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EHR Certification Criteria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Content Placeholder 4"/>
          <p:cNvSpPr>
            <a:spLocks noGrp="1"/>
          </p:cNvSpPr>
          <p:nvPr>
            <p:ph idx="4294967295"/>
          </p:nvPr>
        </p:nvSpPr>
        <p:spPr>
          <a:xfrm>
            <a:off x="304800" y="1752600"/>
            <a:ext cx="8458200" cy="48768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Transport  (</a:t>
            </a:r>
            <a:r>
              <a:rPr lang="en-US" i="1" smtClean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New</a:t>
            </a:r>
            <a:r>
              <a:rPr lang="en-US" smtClean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Functional (</a:t>
            </a:r>
            <a:r>
              <a:rPr lang="en-US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New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, e.g., </a:t>
            </a:r>
          </a:p>
          <a:p>
            <a:pPr lvl="1">
              <a:buFont typeface="Arial" pitchFamily="34" charset="0"/>
              <a:buNone/>
              <a:defRPr/>
            </a:pPr>
            <a: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Clinical Quality Measures -</a:t>
            </a:r>
            <a:r>
              <a:rPr lang="en-US" sz="2400" smtClean="0">
                <a:solidFill>
                  <a:srgbClr val="000000"/>
                </a:solidFill>
              </a:rPr>
              <a:t>NQF Quality Data Model,2011</a:t>
            </a:r>
          </a:p>
          <a:p>
            <a:pPr lvl="1">
              <a:buFont typeface="Arial" pitchFamily="34" charset="0"/>
              <a:buNone/>
              <a:defRPr/>
            </a:pPr>
            <a:r>
              <a:rPr lang="en-US" sz="2400" smtClean="0">
                <a:solidFill>
                  <a:srgbClr val="000000"/>
                </a:solidFill>
              </a:rPr>
              <a:t>    (requires use of SNOMED CT, RxNorm, LOINC in vocabulary value sets that define measure parameters)</a:t>
            </a:r>
          </a:p>
          <a:p>
            <a:pPr lvl="1">
              <a:buFont typeface="Arial" pitchFamily="34" charset="0"/>
              <a:buNone/>
              <a:defRPr/>
            </a:pPr>
            <a: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NOTE: </a:t>
            </a:r>
            <a:r>
              <a:rPr lang="en-US" sz="2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opportunities</a:t>
            </a:r>
            <a:r>
              <a:rPr lang="en-US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re: EHR data element and terminology mapping, best practice evidence, </a:t>
            </a: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mtClean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Content Exchange </a:t>
            </a:r>
            <a:r>
              <a:rPr lang="en-US" i="1" smtClean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(Revised)</a:t>
            </a:r>
          </a:p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Vocabularies/Code Sets</a:t>
            </a:r>
            <a:r>
              <a:rPr lang="en-US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(Revised)</a:t>
            </a: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buFont typeface="Arial" pitchFamily="34" charset="0"/>
              <a:buNone/>
              <a:defRPr/>
            </a:pPr>
            <a:endParaRPr lang="en-US" sz="32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hpartners.org/hp2020/index.html" title="http://phpartners.org/hp2020/index.htm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64"/>
            <a:ext cx="9144000" cy="687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http://phpartners.org/hp2020/index.html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Partners in information access for the public health workforce</a:t>
            </a:r>
          </a:p>
        </p:txBody>
      </p:sp>
      <p:pic>
        <p:nvPicPr>
          <p:cNvPr id="8194" name="Picture 2" descr="Partners in information access for the public health workforce" title="Partners in information access for the public health workfo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850"/>
            <a:ext cx="9110219" cy="581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PubMed Screen Shot</a:t>
            </a:r>
          </a:p>
        </p:txBody>
      </p:sp>
      <p:pic>
        <p:nvPicPr>
          <p:cNvPr id="9218" name="Picture 2" descr="PubMed screen shot" title="PubMed screen 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661"/>
            <a:ext cx="9144000" cy="6414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/>
          <a:lstStyle/>
          <a:p>
            <a:pPr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Our Joint Playing Field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Few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Constants</a:t>
            </a:r>
          </a:p>
        </p:txBody>
      </p:sp>
      <p:sp>
        <p:nvSpPr>
          <p:cNvPr id="52227" name="Rectangle 3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Change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Our missions (if defined properly)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Importance of Community Engagement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Human Nature</a:t>
            </a:r>
          </a:p>
          <a:p>
            <a:pPr>
              <a:buFont typeface="Arial" pitchFamily="34" charset="0"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Arial" charset="0"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Arial" charset="0"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Arial" charset="0"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Standards in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(proposed)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EHR Certification Criteria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Content Placeholder 4"/>
          <p:cNvSpPr>
            <a:spLocks noGrp="1"/>
          </p:cNvSpPr>
          <p:nvPr>
            <p:ph idx="4294967295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Transport (</a:t>
            </a:r>
            <a:r>
              <a:rPr lang="en-US" i="1" smtClean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New</a:t>
            </a:r>
            <a:r>
              <a:rPr lang="en-US" smtClean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>
              <a:defRPr/>
            </a:pPr>
            <a:r>
              <a:rPr lang="en-US" smtClean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Functional (</a:t>
            </a:r>
            <a:r>
              <a:rPr lang="en-US" i="1" smtClean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New</a:t>
            </a:r>
            <a:r>
              <a:rPr lang="en-US" smtClean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>
              <a:defRPr/>
            </a:pPr>
            <a:r>
              <a:rPr lang="en-US" smtClean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Content Exchange (</a:t>
            </a:r>
            <a:r>
              <a:rPr lang="en-US" i="1" smtClean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Revised</a:t>
            </a:r>
            <a:r>
              <a:rPr lang="en-US" smtClean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Vocabulary/Code Sets (</a:t>
            </a:r>
            <a:r>
              <a:rPr lang="en-US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Revised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 descr="Vocabulary/Code Sets Standards in EHR Certification Criteria" hidden="1" title="Vocabulary/Code Sets Standards in EHR Certification Criteria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020763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Vocabulary/Code Sets	 Standards in </a:t>
            </a:r>
            <a:b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EHR Certification Criteria</a:t>
            </a:r>
            <a:r>
              <a:rPr lang="en-US" sz="3200" dirty="0" smtClean="0"/>
              <a:t>	</a:t>
            </a:r>
          </a:p>
        </p:txBody>
      </p:sp>
      <p:pic>
        <p:nvPicPr>
          <p:cNvPr id="10242" name="Picture 2" descr="Vocabulary/Code Sets Standards in EHR Certification Criteria" title="Vocabulary/Code Sets Standards in EHR Certification Crite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5" y="102612"/>
            <a:ext cx="8897319" cy="669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portal page – 4/2012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New portal page – 4/2012" title="New portal page – 4/2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543088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2" descr="NLM Tools for EHR Certification and Meaningful User New Portal Page" title="NLM Tools for EHR Certification and Meaningful User New Portal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13979" r="3906" b="3226"/>
          <a:stretch>
            <a:fillRect/>
          </a:stretch>
        </p:blipFill>
        <p:spPr bwMode="auto">
          <a:xfrm>
            <a:off x="42863" y="228600"/>
            <a:ext cx="9101137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SNOMED, LOINC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Vocabulary Subsets/Additions to facilitate implementation</a:t>
            </a:r>
          </a:p>
        </p:txBody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LOINC (tests &amp; measurements) –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Regenstrief</a:t>
            </a: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buFont typeface="Arial" charset="0"/>
              <a:buChar char="–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Universal Lab Order Subset (300+)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Top 2000+ Lab Observations &amp;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Mapper’s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Guide</a:t>
            </a:r>
          </a:p>
          <a:p>
            <a:pPr lvl="1">
              <a:buFont typeface="Arial" charset="0"/>
              <a:buNone/>
              <a:defRPr/>
            </a:pPr>
            <a:r>
              <a:rPr lang="en-U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Additions: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genetic tests, patient assessment instruments, common data elements/valid values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RxNorm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(medications) – NLM 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Current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Prescribable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Drugs (US)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RxTerms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- interface terminology for prescribing</a:t>
            </a:r>
          </a:p>
          <a:p>
            <a:pPr lvl="1">
              <a:buFont typeface="Arial" charset="0"/>
              <a:buNone/>
              <a:defRPr/>
            </a:pPr>
            <a:r>
              <a:rPr lang="en-U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Additions: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More over the counter drugs (OTCs), more NDCs, </a:t>
            </a:r>
          </a:p>
          <a:p>
            <a:pPr lvl="1">
              <a:buFont typeface="Arial" charset="0"/>
              <a:buNone/>
              <a:defRPr/>
            </a:pP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 Subsets to facilitate implementation</a:t>
            </a:r>
          </a:p>
        </p:txBody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SNOMED CT (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International Health Terminology Standards Development Organisation (IHTSDO))</a:t>
            </a:r>
          </a:p>
          <a:p>
            <a:pPr>
              <a:buFont typeface="Arial" pitchFamily="34" charset="0"/>
              <a:buNone/>
              <a:defRPr/>
            </a:pPr>
            <a:endParaRPr lang="en-US" sz="2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CORE Problem List Subset  (5,862 concepts)</a:t>
            </a:r>
          </a:p>
          <a:p>
            <a:pPr lvl="2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Most frequently seen problems from 7 institutions</a:t>
            </a:r>
          </a:p>
          <a:p>
            <a:pPr lvl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Nursing Problem Subset</a:t>
            </a:r>
          </a:p>
          <a:p>
            <a:pPr lvl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Route of Administration Subset</a:t>
            </a:r>
          </a:p>
          <a:p>
            <a:pPr lvl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Kaiser Permanente’s Convergent Medical Terminology subsets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 title="Vocabulary Additions that Meet US Needs, e.g.,"/>
          <p:cNvSpPr>
            <a:spLocks noGrp="1"/>
          </p:cNvSpPr>
          <p:nvPr>
            <p:ph type="title"/>
          </p:nvPr>
        </p:nvSpPr>
        <p:spPr>
          <a:xfrm>
            <a:off x="304800" y="29414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Vocabulary Additions that Meet US Needs, e.g.,</a:t>
            </a:r>
          </a:p>
        </p:txBody>
      </p:sp>
      <p:pic>
        <p:nvPicPr>
          <p:cNvPr id="12291" name="Picture 3" descr="Vocabulary Additions that Meet US Needs, e.g.," title="Vocabulary Additions that Meet US Needs, e.g.,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49" y="407450"/>
            <a:ext cx="8686800" cy="603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Upcoming SNOMED CT Expansions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devices –  via IHTSDO agreement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(4/2012)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Medical Device Nomenclature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Agency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Dental – via IHTSDO agreement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(4/2012)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American Dental Association &amp; NLM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Mappings to </a:t>
            </a:r>
            <a:r>
              <a:rPr lang="en-US" sz="4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promote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/facilitate implementation/transition</a:t>
            </a:r>
          </a:p>
        </p:txBody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SNOMED CT to ICD-10-CM</a:t>
            </a:r>
          </a:p>
          <a:p>
            <a:pPr lvl="1">
              <a:buFont typeface="Arial" pitchFamily="34" charset="0"/>
              <a:buNone/>
              <a:defRPr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Feb. 2012 :  From 7,277 concepts (CORE subset + others) with I-MAGIC demo tool</a:t>
            </a:r>
          </a:p>
          <a:p>
            <a:pPr lvl="1">
              <a:buFont typeface="Arial" pitchFamily="34" charset="0"/>
              <a:buNone/>
              <a:defRPr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June 2012:  From ~15,000 concepts</a:t>
            </a:r>
          </a:p>
          <a:p>
            <a:pPr>
              <a:defRPr/>
            </a:pPr>
            <a:r>
              <a:rPr lang="en-US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ICD-9-CM to SNOMED CT</a:t>
            </a:r>
          </a:p>
          <a:p>
            <a:pPr lvl="1">
              <a:buFont typeface="Arial" pitchFamily="34" charset="0"/>
              <a:buNone/>
              <a:defRPr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May 2012: From 8,334 codes (~90% of use based on 2009 CMS data)</a:t>
            </a:r>
          </a:p>
          <a:p>
            <a:pPr lvl="1">
              <a:buFont typeface="Arial" pitchFamily="34" charset="0"/>
              <a:buNone/>
              <a:defRPr/>
            </a:pPr>
            <a:endParaRPr lang="en-US" sz="32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Arial" pitchFamily="34" charset="0"/>
              <a:buNone/>
              <a:defRPr/>
            </a:pPr>
            <a:endParaRPr lang="en-US" sz="4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defRPr/>
            </a:pPr>
            <a:endParaRPr 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2" title="UMLS ICD-9-CM to SNOMED CT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3" r="1563" b="5376"/>
          <a:stretch>
            <a:fillRect/>
          </a:stretch>
        </p:blipFill>
        <p:spPr bwMode="auto">
          <a:xfrm>
            <a:off x="0" y="152400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UMLS ICD-9-CM to SNOMED CT Map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Our Joint Playing Field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Constantly changing</a:t>
            </a:r>
          </a:p>
        </p:txBody>
      </p:sp>
      <p:sp>
        <p:nvSpPr>
          <p:cNvPr id="53251" name="Rectangle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Knowledge relevant to medicine and health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Information volume, format, availability, cost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Information technology &amp; delivery channels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Environments in which information is used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User expectations &amp; needs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Government policy affecting all of the above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3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http://imagic.nlm.nih.gov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http://imagic.nlm.nih.gov" title="http://imagic.nlm.nih.g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9950"/>
            <a:ext cx="8421414" cy="61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63563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SNOMED CT in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ClinVar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, Genetic Testing Registry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pic>
        <p:nvPicPr>
          <p:cNvPr id="14338" name="Picture 2" descr="SNOMED CT in ClinVar, Genetic Testing Registry" title="SNOMED CT in ClinVar, Genetic Testing Regis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53" y="0"/>
            <a:ext cx="8348597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title="genetic testing regist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7951787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Testing Registry</a:t>
            </a:r>
            <a:br>
              <a:rPr lang="en-US" dirty="0" smtClean="0"/>
            </a:br>
            <a:r>
              <a:rPr lang="en-US" dirty="0" smtClean="0"/>
              <a:t>Congenital Hearing Disorder</a:t>
            </a:r>
            <a:endParaRPr lang="en-US" dirty="0"/>
          </a:p>
        </p:txBody>
      </p:sp>
      <p:sp>
        <p:nvSpPr>
          <p:cNvPr id="3" name="Content Placeholder 2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0" name="Picture 10" descr="Gene Tests" title="Gene Tes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7962472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432960" y="762000"/>
            <a:ext cx="8229600" cy="1143000"/>
          </a:xfrm>
        </p:spPr>
        <p:txBody>
          <a:bodyPr/>
          <a:lstStyle/>
          <a:p>
            <a:r>
              <a:rPr lang="en-US" dirty="0" err="1" smtClean="0"/>
              <a:t>GeneTests</a:t>
            </a:r>
            <a:r>
              <a:rPr lang="en-US" dirty="0" smtClean="0"/>
              <a:t> Growth of Laboratory Directory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Genetic Testing Registry" title="Genetic Testing Regis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1" r="2344" b="3226"/>
          <a:stretch>
            <a:fillRect/>
          </a:stretch>
        </p:blipFill>
        <p:spPr bwMode="auto">
          <a:xfrm>
            <a:off x="-23447" y="381000"/>
            <a:ext cx="9144000" cy="614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Testing Registry </a:t>
            </a:r>
            <a:br>
              <a:rPr lang="en-US" dirty="0" smtClean="0"/>
            </a:br>
            <a:r>
              <a:rPr lang="en-US" dirty="0" smtClean="0"/>
              <a:t>Conditions/Phenotypes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EHRs &amp; EHR Standards ↔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&amp; Translational Research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Normalizing health data for use in research</a:t>
            </a:r>
          </a:p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Identifying patient cohorts from EHRs</a:t>
            </a:r>
          </a:p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Using “common data elements” &amp; standard vocabularies in research </a:t>
            </a:r>
          </a:p>
          <a:p>
            <a:pPr lvl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 increasing NIH &amp; NLM focus</a:t>
            </a:r>
          </a:p>
          <a:p>
            <a:pPr>
              <a:buFont typeface="Arial" pitchFamily="34" charset="0"/>
              <a:buNone/>
              <a:defRPr/>
            </a:pPr>
            <a:r>
              <a:rPr lang="en-US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Opportunity:  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Many researchers have little knowledge/some misconceptions re: EHR standards &amp; common data elements</a:t>
            </a:r>
            <a:endParaRPr lang="en-US" b="1" i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0" y="-66318"/>
            <a:ext cx="9144000" cy="1143000"/>
          </a:xfrm>
        </p:spPr>
        <p:txBody>
          <a:bodyPr/>
          <a:lstStyle/>
          <a:p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Informationist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supplements for research grants from NLM &amp;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NIH institutes (Cancer, Aging, Eye, Alcohol, Imaging, Deafness, Dental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dirty="0"/>
          </a:p>
        </p:txBody>
      </p:sp>
      <p:pic>
        <p:nvPicPr>
          <p:cNvPr id="15362" name="Picture 2" descr="Informationist supplements for research grants from NLM &amp; other NIH institutes (Cancer, Aging, Eye, Alcohol, Imaging, Deafness, Dental)" title="Informationist supplements for research grants from NLM &amp; other NIH institutes (Cancer, Aging, Eye, Alcohol, Imaging, Deafness, Dental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1"/>
            <a:ext cx="9067800" cy="668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Enhanced Support – for system/apps developers, researchers … &amp; for you</a:t>
            </a:r>
          </a:p>
        </p:txBody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Consolidated customer service point:</a:t>
            </a:r>
          </a:p>
          <a:p>
            <a:pPr lvl="1"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Terminology QA and User Services Unit (</a:t>
            </a:r>
            <a:r>
              <a:rPr 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 MEDLARS Managment Section, BSD)</a:t>
            </a:r>
            <a:endParaRPr lang="en-US" sz="24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More/better documentation &amp; educational resources on the Web</a:t>
            </a:r>
          </a:p>
          <a:p>
            <a:pPr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More Webinars</a:t>
            </a:r>
          </a:p>
          <a:p>
            <a:pPr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Greater NLM presence at HIMSS, other meetings &amp; events that attract system developers</a:t>
            </a:r>
          </a:p>
          <a:p>
            <a:pPr>
              <a:defRPr/>
            </a:pPr>
            <a:endParaRPr 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UMLS Video Learning Resources</a:t>
            </a:r>
            <a:endParaRPr lang="en-US" dirty="0"/>
          </a:p>
        </p:txBody>
      </p:sp>
      <p:pic>
        <p:nvPicPr>
          <p:cNvPr id="40964" name="Picture 4" descr="UMLS Video Learning Resources" title="UMLS Video Learning Resour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2"/>
          <a:stretch>
            <a:fillRect/>
          </a:stretch>
        </p:blipFill>
        <p:spPr bwMode="auto">
          <a:xfrm>
            <a:off x="0" y="498231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 hidden="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Continuing Enhancements to APIs &amp; Browsers</a:t>
            </a:r>
          </a:p>
        </p:txBody>
      </p:sp>
      <p:pic>
        <p:nvPicPr>
          <p:cNvPr id="16386" name="Picture 2" descr="Continuing Enhancements to APIs &amp; Browsers" title="Continuing Enhancements to APIs &amp; Brows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4" y="228600"/>
            <a:ext cx="8534400" cy="6350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longer an NLM constant 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Content Placeholder 3" descr="photo of Sheldon Kotzin" title="photo of Sheldon Kotzi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8350" y="1701800"/>
            <a:ext cx="3498850" cy="4322763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648200" cy="4525963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Sheldon Kotzin,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FMLA</a:t>
            </a:r>
            <a:endParaRPr lang="en-US" sz="4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-arrived at NLM in 1968</a:t>
            </a:r>
          </a:p>
          <a:p>
            <a:pPr>
              <a:buFont typeface="Arial" pitchFamily="34" charset="0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-will retire,  June 2012</a:t>
            </a: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“…  a long and fruitful career that has enhanced the lives of countless individuals, shaped the landscape of medical information services, and improved the public health.”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from NLM Board of Regents Resolution, May 2012</a:t>
            </a: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Arial" pitchFamily="34" charset="0"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ontinuing Enhancements to APIs &amp; Browsers" title="Continuing Enhancements to APIs &amp; Brows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10" y="261761"/>
            <a:ext cx="8458199" cy="6383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Continuing Enhancements to APIs &amp;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Browsers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off your Apps</a:t>
            </a:r>
            <a:endParaRPr lang="en-US" dirty="0"/>
          </a:p>
        </p:txBody>
      </p:sp>
      <p:pic>
        <p:nvPicPr>
          <p:cNvPr id="44036" name="Picture 4" descr="Show off your Apps" title="Show off your Ap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6" r="2344"/>
          <a:stretch>
            <a:fillRect/>
          </a:stretch>
        </p:blipFill>
        <p:spPr bwMode="auto">
          <a:xfrm>
            <a:off x="0" y="568325"/>
            <a:ext cx="9144000" cy="602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NLM API Showcase</a:t>
            </a:r>
            <a:endParaRPr lang="en-US" dirty="0"/>
          </a:p>
        </p:txBody>
      </p:sp>
      <p:pic>
        <p:nvPicPr>
          <p:cNvPr id="45060" name="Picture 4" title="NLM API Showc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7" r="2344" b="3125"/>
          <a:stretch>
            <a:fillRect/>
          </a:stretch>
        </p:blipFill>
        <p:spPr bwMode="auto">
          <a:xfrm>
            <a:off x="0" y="422031"/>
            <a:ext cx="9144000" cy="589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Washington Convention Center</a:t>
            </a:r>
            <a:b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June 5-6, 2012</a:t>
            </a:r>
            <a:endParaRPr lang="en-US" dirty="0"/>
          </a:p>
        </p:txBody>
      </p:sp>
      <p:pic>
        <p:nvPicPr>
          <p:cNvPr id="18434" name="Picture 2" descr="Health Data Initiative Forum, Washington Convention Center June 5-6, 2012" title="Health Data Initiative Forum, Washington Convention Center June 5-6, 2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9606"/>
            <a:ext cx="8915400" cy="6690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NLM </a:t>
            </a:r>
            <a:r>
              <a:rPr lang="en-US" dirty="0" err="1" smtClean="0"/>
              <a:t>HHSInnovates</a:t>
            </a:r>
            <a:r>
              <a:rPr lang="en-US" dirty="0" smtClean="0"/>
              <a:t> Winners</a:t>
            </a:r>
            <a:endParaRPr lang="en-US" dirty="0"/>
          </a:p>
        </p:txBody>
      </p:sp>
      <p:pic>
        <p:nvPicPr>
          <p:cNvPr id="47112" name="Picture 8" descr="NLM HHSInnovates Winners" title="NLM HHSInnovates Winn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2" y="160225"/>
            <a:ext cx="8839200" cy="666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Literacy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Opportunities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us in many contexts:</a:t>
            </a:r>
          </a:p>
          <a:p>
            <a:pPr lvl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care, Research, Professional Education, Public Health, Information Outreach </a:t>
            </a:r>
          </a:p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Informed consent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a health literacy issue that cuts across health care, research, &amp; use of EHRs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 descr="Institute of medicine report" title="Institute of medicine re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0" y="87925"/>
            <a:ext cx="8964798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Institute of Medicine Report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title="comparison of NLM funding lev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0062"/>
            <a:ext cx="7799387" cy="585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NLM Funding Levels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Our Joint Playing Field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Constantly changing </a:t>
            </a:r>
          </a:p>
        </p:txBody>
      </p:sp>
      <p:sp>
        <p:nvSpPr>
          <p:cNvPr id="53251" name="Rectangle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Knowledge relevant to medicine and health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Information volume, format, availability, cost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Information technology &amp; delivery channels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Environments in which information is used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User expectations &amp; needs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Government policy affecting all of the above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Successful leadership is more about influence than control" hidden="1" title="Successful leadership is more about influence than contro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Successful leadership is more about </a:t>
            </a: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influence than control</a:t>
            </a:r>
            <a:endParaRPr lang="en-US" dirty="0"/>
          </a:p>
        </p:txBody>
      </p:sp>
      <p:pic>
        <p:nvPicPr>
          <p:cNvPr id="19458" name="Picture 2" descr="successful leadership is more about influence than control" title="successful leadership is more about influence than contr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8969441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3" name="Picture 15" descr="photo of Jocye Backus, Mike Huerta, Jeff Reznick, Olivier Bodenreider, Wendy Rubinstein, Julia Royall" title="photo of Jocye Backus, Mike Huerta, Jeff Reznick, Olivier Bodenreider, Wendy Rubinstein, Julia Roy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461963"/>
            <a:ext cx="7875587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Changes in NLM’s Line-Up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 idx="4294967295"/>
          </p:nvPr>
        </p:nvSpPr>
        <p:spPr>
          <a:xfrm>
            <a:off x="381000" y="838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One Joint Opportunity:</a:t>
            </a:r>
            <a:r>
              <a:rPr lang="en-US" sz="40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ARRA HITECH </a:t>
            </a: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(2/09) </a:t>
            </a:r>
            <a:r>
              <a:rPr lang="en-US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established: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2400" smtClean="0"/>
              <a:t>(</a:t>
            </a:r>
            <a:r>
              <a:rPr lang="en-US" sz="2400" i="1" smtClean="0"/>
              <a:t>among many other things)</a:t>
            </a:r>
            <a:br>
              <a:rPr lang="en-US" sz="2400" i="1" smtClean="0"/>
            </a:br>
            <a:endParaRPr lang="en-US" sz="2400" i="1" smtClean="0"/>
          </a:p>
        </p:txBody>
      </p:sp>
      <p:sp>
        <p:nvSpPr>
          <p:cNvPr id="819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971800"/>
            <a:ext cx="8153400" cy="3505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Incentives for Medicare/Medicaid providers to implement and demonstrate “meaningful use” of “certified” electronic health records (EHRS)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Incentives began - 2011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Non-use penalties begin – 2016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smtClean="0"/>
              <a:t>      </a:t>
            </a:r>
            <a:endParaRPr lang="en-US" b="1" i="1" smtClean="0"/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en-US" sz="2800" smtClean="0"/>
          </a:p>
          <a:p>
            <a:pPr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>
          <a:xfrm>
            <a:off x="228600" y="533400"/>
            <a:ext cx="8229600" cy="792163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“Meaningful Use”– key players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47800"/>
            <a:ext cx="8458200" cy="4648200"/>
          </a:xfrm>
        </p:spPr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Centers for Medicare and Medicaid Services (CMS)</a:t>
            </a:r>
          </a:p>
          <a:p>
            <a:pPr lvl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Eligibility, payment, Meaningful Use criteria</a:t>
            </a:r>
          </a:p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Office of the National Coordinator for Health Information Technology (ONC)</a:t>
            </a:r>
          </a:p>
          <a:p>
            <a:pPr lvl="1"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EHR Certification Criteria</a:t>
            </a:r>
          </a:p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National Institute of Standards and Technology (NIST)</a:t>
            </a:r>
          </a:p>
          <a:p>
            <a:pPr lvl="1"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Certification Test Procedures</a:t>
            </a:r>
          </a:p>
          <a:p>
            <a:pPr lvl="1">
              <a:buFont typeface="Arial" pitchFamily="34" charset="0"/>
              <a:buNone/>
              <a:defRPr/>
            </a:pPr>
            <a:endParaRPr lang="en-US" sz="24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“Meaningful Use” Basics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Slightly different criteria for Eligible Professionals/Hospitals,  Medicare/Medicaid</a:t>
            </a:r>
          </a:p>
          <a:p>
            <a:pPr>
              <a:lnSpc>
                <a:spcPct val="80000"/>
              </a:lnSpc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Requirements escalate: 2011, </a:t>
            </a:r>
            <a:r>
              <a:rPr lang="en-US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2014</a:t>
            </a:r>
            <a:r>
              <a:rPr lang="en-US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(proposed)</a:t>
            </a:r>
            <a:r>
              <a:rPr lang="en-US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20??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Core (Mandatory) &amp; Menu (can select from these)</a:t>
            </a:r>
            <a:endParaRPr lang="en-US" sz="2400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Requirements in many areas, e.g., </a:t>
            </a:r>
          </a:p>
          <a:p>
            <a:pPr lvl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Patient data capture, Orders, Clinical decision support, Exchange of patient data, Information for patients, Quality measures, Privacy/security protections</a:t>
            </a:r>
          </a:p>
          <a:p>
            <a:pPr>
              <a:lnSpc>
                <a:spcPct val="80000"/>
              </a:lnSpc>
              <a:defRPr/>
            </a:pPr>
            <a:r>
              <a:rPr lang="en-US" sz="28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Must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use certified electronic health record product(s)</a:t>
            </a:r>
          </a:p>
          <a:p>
            <a:pPr>
              <a:lnSpc>
                <a:spcPct val="80000"/>
              </a:lnSpc>
              <a:defRPr/>
            </a:pPr>
            <a:r>
              <a:rPr lang="en-US" sz="28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Must</a:t>
            </a: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use health data standards to meet some criteria</a:t>
            </a:r>
          </a:p>
          <a:p>
            <a:pPr>
              <a:lnSpc>
                <a:spcPct val="80000"/>
              </a:lnSpc>
              <a:buFont typeface="Arial" pitchFamily="34" charset="0"/>
              <a:buNone/>
              <a:defRPr/>
            </a:pPr>
            <a:endParaRPr 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 typeface="Arial" pitchFamily="34" charset="0"/>
              <a:buNone/>
              <a:defRPr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 Federal Actions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Recent Federal Actions" title="Recent Federal Ac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1"/>
            <a:ext cx="9144000" cy="651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5424</TotalTime>
  <Words>1004</Words>
  <Application>Microsoft Office PowerPoint</Application>
  <PresentationFormat>On-screen Show (4:3)</PresentationFormat>
  <Paragraphs>154</Paragraphs>
  <Slides>49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Game-Changing Opportunities</vt:lpstr>
      <vt:lpstr>Our Joint Playing Field:  A Few Constants</vt:lpstr>
      <vt:lpstr>Our Joint Playing Field: Constantly changing</vt:lpstr>
      <vt:lpstr>No longer an NLM constant …</vt:lpstr>
      <vt:lpstr>More Changes in NLM’s Line-Up</vt:lpstr>
      <vt:lpstr>One Joint Opportunity: ARRA HITECH (2/09) established: (among many other things) </vt:lpstr>
      <vt:lpstr>“Meaningful Use”– key players </vt:lpstr>
      <vt:lpstr>“Meaningful Use” Basics</vt:lpstr>
      <vt:lpstr>Recent Federal Actions</vt:lpstr>
      <vt:lpstr>Stage 1 to (proposed) Stage 2  Meaningful Use Objectives</vt:lpstr>
      <vt:lpstr>(proposed) Changes re: Clinical Quality Measures (CQM)</vt:lpstr>
      <vt:lpstr>SOME (proposed) Stage 2 Hospital Core Objectives</vt:lpstr>
      <vt:lpstr>SOME (proposed) Stage 2 Hospital Core Objectives  </vt:lpstr>
      <vt:lpstr>Types of Standards in (proposed)  2014 EHR Certification Criteria</vt:lpstr>
      <vt:lpstr>MedlinePlus Connect already supports Infobutton standard … </vt:lpstr>
      <vt:lpstr>Types of Standards in (proposed)  2014 EHR Certification Criteria  </vt:lpstr>
      <vt:lpstr>http://phpartners.org/hp2020/index.html</vt:lpstr>
      <vt:lpstr>Partners in information access for the public health workforce</vt:lpstr>
      <vt:lpstr>PubMed Screen Shot</vt:lpstr>
      <vt:lpstr>Types of Standards in (proposed) 2014 EHR Certification Criteria</vt:lpstr>
      <vt:lpstr>Vocabulary/Code Sets  Standards in  EHR Certification Criteria </vt:lpstr>
      <vt:lpstr>New portal page – 4/2012</vt:lpstr>
      <vt:lpstr>SNOMED, LOINC</vt:lpstr>
      <vt:lpstr>Vocabulary Subsets/Additions to facilitate implementation</vt:lpstr>
      <vt:lpstr>Vocabulary Subsets to facilitate implementation</vt:lpstr>
      <vt:lpstr>Vocabulary Additions that Meet US Needs, e.g.,</vt:lpstr>
      <vt:lpstr>Upcoming SNOMED CT Expansions</vt:lpstr>
      <vt:lpstr>Mappings to promote/facilitate implementation/transition</vt:lpstr>
      <vt:lpstr>UMLS ICD-9-CM to SNOMED CT Map</vt:lpstr>
      <vt:lpstr>http://imagic.nlm.nih.gov</vt:lpstr>
      <vt:lpstr>SNOMED CT in ClinVar, Genetic Testing Registry</vt:lpstr>
      <vt:lpstr>Genetic Testing Registry Congenital Hearing Disorder</vt:lpstr>
      <vt:lpstr>GeneTests Growth of Laboratory Directory</vt:lpstr>
      <vt:lpstr>Genetic Testing Registry  Conditions/Phenotypes</vt:lpstr>
      <vt:lpstr>EHRs &amp; EHR Standards ↔  Clinical &amp; Translational Research</vt:lpstr>
      <vt:lpstr>Informationist supplements for research grants from NLM &amp; other NIH institutes (Cancer, Aging, Eye, Alcohol, Imaging, Deafness, Dental)</vt:lpstr>
      <vt:lpstr>Enhanced Support – for system/apps developers, researchers … &amp; for you</vt:lpstr>
      <vt:lpstr>UMLS Video Learning Resources</vt:lpstr>
      <vt:lpstr>Continuing Enhancements to APIs &amp; Browsers</vt:lpstr>
      <vt:lpstr>Continuing Enhancements to APIs &amp; Browsers </vt:lpstr>
      <vt:lpstr>Show off your Apps</vt:lpstr>
      <vt:lpstr>NLM API Showcase</vt:lpstr>
      <vt:lpstr>Washington Convention Center June 5-6, 2012</vt:lpstr>
      <vt:lpstr>NLM HHSInnovates Winners</vt:lpstr>
      <vt:lpstr>Health Literacy</vt:lpstr>
      <vt:lpstr>Institute of Medicine Report</vt:lpstr>
      <vt:lpstr>Comparison of NLM Funding Levels</vt:lpstr>
      <vt:lpstr>Our Joint Playing Field: Constantly changing </vt:lpstr>
      <vt:lpstr>Successful leadership is more about    influence than control</vt:lpstr>
    </vt:vector>
  </TitlesOfParts>
  <Company>National Library of Medicine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Federal Information Requirements: Being Part of the Corporation’s Solution</dc:title>
  <dc:creator>humphreb</dc:creator>
  <cp:lastModifiedBy>01747526 - Symantec LiveState Delivery</cp:lastModifiedBy>
  <cp:revision>351</cp:revision>
  <dcterms:created xsi:type="dcterms:W3CDTF">2010-05-19T17:59:12Z</dcterms:created>
  <dcterms:modified xsi:type="dcterms:W3CDTF">2012-06-13T16:39:16Z</dcterms:modified>
</cp:coreProperties>
</file>