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67"/>
  </p:notesMasterIdLst>
  <p:sldIdLst>
    <p:sldId id="259" r:id="rId3"/>
    <p:sldId id="261" r:id="rId4"/>
    <p:sldId id="292" r:id="rId5"/>
    <p:sldId id="319" r:id="rId6"/>
    <p:sldId id="336" r:id="rId7"/>
    <p:sldId id="337" r:id="rId8"/>
    <p:sldId id="309" r:id="rId9"/>
    <p:sldId id="338" r:id="rId10"/>
    <p:sldId id="339" r:id="rId11"/>
    <p:sldId id="340" r:id="rId12"/>
    <p:sldId id="341" r:id="rId13"/>
    <p:sldId id="342" r:id="rId14"/>
    <p:sldId id="343" r:id="rId15"/>
    <p:sldId id="344" r:id="rId16"/>
    <p:sldId id="345" r:id="rId17"/>
    <p:sldId id="346" r:id="rId18"/>
    <p:sldId id="347" r:id="rId19"/>
    <p:sldId id="308" r:id="rId20"/>
    <p:sldId id="348" r:id="rId21"/>
    <p:sldId id="349" r:id="rId22"/>
    <p:sldId id="350" r:id="rId23"/>
    <p:sldId id="310" r:id="rId24"/>
    <p:sldId id="351" r:id="rId25"/>
    <p:sldId id="352" r:id="rId26"/>
    <p:sldId id="318" r:id="rId27"/>
    <p:sldId id="353" r:id="rId28"/>
    <p:sldId id="355" r:id="rId29"/>
    <p:sldId id="320" r:id="rId30"/>
    <p:sldId id="321" r:id="rId31"/>
    <p:sldId id="322" r:id="rId32"/>
    <p:sldId id="323" r:id="rId33"/>
    <p:sldId id="324" r:id="rId34"/>
    <p:sldId id="325" r:id="rId35"/>
    <p:sldId id="326" r:id="rId36"/>
    <p:sldId id="295" r:id="rId37"/>
    <p:sldId id="297" r:id="rId38"/>
    <p:sldId id="298" r:id="rId39"/>
    <p:sldId id="357" r:id="rId40"/>
    <p:sldId id="300" r:id="rId41"/>
    <p:sldId id="301" r:id="rId42"/>
    <p:sldId id="356" r:id="rId43"/>
    <p:sldId id="303" r:id="rId44"/>
    <p:sldId id="327" r:id="rId45"/>
    <p:sldId id="306" r:id="rId46"/>
    <p:sldId id="328" r:id="rId47"/>
    <p:sldId id="262" r:id="rId48"/>
    <p:sldId id="263" r:id="rId49"/>
    <p:sldId id="264" r:id="rId50"/>
    <p:sldId id="265" r:id="rId51"/>
    <p:sldId id="266" r:id="rId52"/>
    <p:sldId id="330" r:id="rId53"/>
    <p:sldId id="329" r:id="rId54"/>
    <p:sldId id="331" r:id="rId55"/>
    <p:sldId id="273" r:id="rId56"/>
    <p:sldId id="358" r:id="rId57"/>
    <p:sldId id="359" r:id="rId58"/>
    <p:sldId id="360" r:id="rId59"/>
    <p:sldId id="361" r:id="rId60"/>
    <p:sldId id="362" r:id="rId61"/>
    <p:sldId id="363" r:id="rId62"/>
    <p:sldId id="364" r:id="rId63"/>
    <p:sldId id="365" r:id="rId64"/>
    <p:sldId id="366" r:id="rId65"/>
    <p:sldId id="367"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FCF"/>
    <a:srgbClr val="FFFFFF"/>
  </p:clrMru>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1" autoAdjust="0"/>
    <p:restoredTop sz="86452" autoAdjust="0"/>
  </p:normalViewPr>
  <p:slideViewPr>
    <p:cSldViewPr>
      <p:cViewPr varScale="1">
        <p:scale>
          <a:sx n="72" d="100"/>
          <a:sy n="72" d="100"/>
        </p:scale>
        <p:origin x="-3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NLMSHARE\SHARE\PSD\PSD\Ref%20&amp;%20Web%20Services\WIM\Homepage%20and%20Portal%20Pages%20Refresh\Categorized%20and%20Separated%20NLM_MainTop500%20Searches_2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4400" b="0" i="0" u="none" strike="noStrike" baseline="0" dirty="0" smtClean="0"/>
              <a:t>Searches</a:t>
            </a:r>
          </a:p>
          <a:p>
            <a:pPr>
              <a:defRPr sz="2400"/>
            </a:pPr>
            <a:r>
              <a:rPr lang="en-US" sz="1400" dirty="0" smtClean="0"/>
              <a:t>Top </a:t>
            </a:r>
            <a:r>
              <a:rPr lang="en-US" sz="1400" dirty="0"/>
              <a:t>500 </a:t>
            </a:r>
            <a:r>
              <a:rPr lang="en-US" sz="1400" dirty="0" smtClean="0"/>
              <a:t>Terms</a:t>
            </a:r>
          </a:p>
          <a:p>
            <a:pPr>
              <a:defRPr sz="2400"/>
            </a:pPr>
            <a:endParaRPr lang="en-US" sz="1400" dirty="0"/>
          </a:p>
        </c:rich>
      </c:tx>
      <c:layout/>
    </c:title>
    <c:plotArea>
      <c:layout/>
      <c:barChart>
        <c:barDir val="bar"/>
        <c:grouping val="clustered"/>
        <c:ser>
          <c:idx val="0"/>
          <c:order val="0"/>
          <c:tx>
            <c:strRef>
              <c:f>'Search traffic by category'!$B$1</c:f>
              <c:strCache>
                <c:ptCount val="1"/>
                <c:pt idx="0">
                  <c:v>Total Searches</c:v>
                </c:pt>
              </c:strCache>
            </c:strRef>
          </c:tx>
          <c:spPr>
            <a:solidFill>
              <a:schemeClr val="accent4"/>
            </a:solidFill>
            <a:ln>
              <a:solidFill>
                <a:schemeClr val="bg2">
                  <a:lumMod val="40000"/>
                  <a:lumOff val="60000"/>
                </a:schemeClr>
              </a:solidFill>
            </a:ln>
          </c:spPr>
          <c:dLbls>
            <c:txPr>
              <a:bodyPr/>
              <a:lstStyle/>
              <a:p>
                <a:pPr>
                  <a:defRPr sz="1200" b="1"/>
                </a:pPr>
                <a:endParaRPr lang="en-US"/>
              </a:p>
            </c:txPr>
            <c:showVal val="1"/>
          </c:dLbls>
          <c:cat>
            <c:strRef>
              <c:f>'Search traffic by category'!$A$2:$A$9</c:f>
              <c:strCache>
                <c:ptCount val="8"/>
                <c:pt idx="0">
                  <c:v>anatomical (e.g., heart, foot)</c:v>
                </c:pt>
                <c:pt idx="1">
                  <c:v>therapy/prevention (e.g., surgery,  CAM, vitamins)</c:v>
                </c:pt>
                <c:pt idx="2">
                  <c:v>drug by name (generic or brand)</c:v>
                </c:pt>
                <c:pt idx="3">
                  <c:v>out of scope/junk</c:v>
                </c:pt>
                <c:pt idx="4">
                  <c:v>general medical topic (e.g., nutrition, nursing)</c:v>
                </c:pt>
                <c:pt idx="5">
                  <c:v>nlm product/service by name (e.g., pubmed, mesh, umls)</c:v>
                </c:pt>
                <c:pt idx="6">
                  <c:v>general non-medical topic (e.g., books, jobs, dictionary)</c:v>
                </c:pt>
                <c:pt idx="7">
                  <c:v>disease/disorder/symptoms</c:v>
                </c:pt>
              </c:strCache>
            </c:strRef>
          </c:cat>
          <c:val>
            <c:numRef>
              <c:f>'Search traffic by category'!$B$2:$B$9</c:f>
              <c:numCache>
                <c:formatCode>#,##0</c:formatCode>
                <c:ptCount val="8"/>
                <c:pt idx="0">
                  <c:v>5406</c:v>
                </c:pt>
                <c:pt idx="1">
                  <c:v>6626</c:v>
                </c:pt>
                <c:pt idx="2">
                  <c:v>12114</c:v>
                </c:pt>
                <c:pt idx="3">
                  <c:v>17219</c:v>
                </c:pt>
                <c:pt idx="4">
                  <c:v>18538</c:v>
                </c:pt>
                <c:pt idx="5">
                  <c:v>25135</c:v>
                </c:pt>
                <c:pt idx="6">
                  <c:v>27308</c:v>
                </c:pt>
                <c:pt idx="7">
                  <c:v>99872</c:v>
                </c:pt>
              </c:numCache>
            </c:numRef>
          </c:val>
        </c:ser>
        <c:axId val="62787584"/>
        <c:axId val="62789120"/>
      </c:barChart>
      <c:catAx>
        <c:axId val="62787584"/>
        <c:scaling>
          <c:orientation val="minMax"/>
        </c:scaling>
        <c:axPos val="l"/>
        <c:majorTickMark val="none"/>
        <c:tickLblPos val="nextTo"/>
        <c:txPr>
          <a:bodyPr/>
          <a:lstStyle/>
          <a:p>
            <a:pPr>
              <a:defRPr sz="1400"/>
            </a:pPr>
            <a:endParaRPr lang="en-US"/>
          </a:p>
        </c:txPr>
        <c:crossAx val="62789120"/>
        <c:crosses val="autoZero"/>
        <c:auto val="1"/>
        <c:lblAlgn val="ctr"/>
        <c:lblOffset val="100"/>
      </c:catAx>
      <c:valAx>
        <c:axId val="62789120"/>
        <c:scaling>
          <c:orientation val="minMax"/>
          <c:max val="120000"/>
        </c:scaling>
        <c:axPos val="b"/>
        <c:majorGridlines>
          <c:spPr>
            <a:ln>
              <a:solidFill>
                <a:srgbClr val="0099FF">
                  <a:alpha val="40000"/>
                </a:srgbClr>
              </a:solidFill>
            </a:ln>
          </c:spPr>
        </c:majorGridlines>
        <c:title>
          <c:tx>
            <c:rich>
              <a:bodyPr/>
              <a:lstStyle/>
              <a:p>
                <a:pPr>
                  <a:defRPr sz="1400"/>
                </a:pPr>
                <a:r>
                  <a:rPr lang="en-US" sz="1400" dirty="0"/>
                  <a:t>Number of Searches</a:t>
                </a:r>
              </a:p>
            </c:rich>
          </c:tx>
          <c:layout/>
        </c:title>
        <c:numFmt formatCode="#,##0" sourceLinked="1"/>
        <c:tickLblPos val="nextTo"/>
        <c:txPr>
          <a:bodyPr/>
          <a:lstStyle/>
          <a:p>
            <a:pPr>
              <a:defRPr sz="1200"/>
            </a:pPr>
            <a:endParaRPr lang="en-US"/>
          </a:p>
        </c:txPr>
        <c:crossAx val="62787584"/>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ED233-73DD-48EB-9493-39E2D36222F4}" type="doc">
      <dgm:prSet loTypeId="urn:microsoft.com/office/officeart/2005/8/layout/radial3" loCatId="relationship" qsTypeId="urn:microsoft.com/office/officeart/2005/8/quickstyle/simple1" qsCatId="simple" csTypeId="urn:microsoft.com/office/officeart/2005/8/colors/accent1_2" csCatId="accent1" phldr="0"/>
      <dgm:spPr/>
      <dgm:t>
        <a:bodyPr/>
        <a:lstStyle/>
        <a:p>
          <a:endParaRPr lang="en-US"/>
        </a:p>
      </dgm:t>
    </dgm:pt>
    <dgm:pt modelId="{C509CD14-1B7B-4950-B4C8-C5D5F7370FC4}">
      <dgm:prSet phldrT="[Text]" phldr="1"/>
      <dgm:spPr/>
      <dgm:t>
        <a:bodyPr/>
        <a:lstStyle/>
        <a:p>
          <a:endParaRPr lang="en-US" dirty="0"/>
        </a:p>
      </dgm:t>
    </dgm:pt>
    <dgm:pt modelId="{5DEBD05A-D529-4179-AF16-6CFF99B4EDF4}" type="parTrans" cxnId="{6D92859B-370D-4107-9DC8-903D5FDE524C}">
      <dgm:prSet/>
      <dgm:spPr/>
      <dgm:t>
        <a:bodyPr/>
        <a:lstStyle/>
        <a:p>
          <a:endParaRPr lang="en-US"/>
        </a:p>
      </dgm:t>
    </dgm:pt>
    <dgm:pt modelId="{E25C0C83-F5D7-4E42-968E-EA11A84B155B}" type="sibTrans" cxnId="{6D92859B-370D-4107-9DC8-903D5FDE524C}">
      <dgm:prSet/>
      <dgm:spPr/>
      <dgm:t>
        <a:bodyPr/>
        <a:lstStyle/>
        <a:p>
          <a:endParaRPr lang="en-US"/>
        </a:p>
      </dgm:t>
    </dgm:pt>
    <dgm:pt modelId="{0BF2FCEE-7357-42A7-968D-F453FFE32C67}">
      <dgm:prSet phldrT="[Text]" phldr="1"/>
      <dgm:spPr/>
      <dgm:t>
        <a:bodyPr/>
        <a:lstStyle/>
        <a:p>
          <a:endParaRPr lang="en-US" dirty="0"/>
        </a:p>
      </dgm:t>
    </dgm:pt>
    <dgm:pt modelId="{71FD814F-9C32-4BD3-87D3-7A1CA22BACCB}" type="parTrans" cxnId="{DA16AC64-36D3-4FF2-9698-3AA5E63734EE}">
      <dgm:prSet/>
      <dgm:spPr/>
      <dgm:t>
        <a:bodyPr/>
        <a:lstStyle/>
        <a:p>
          <a:endParaRPr lang="en-US"/>
        </a:p>
      </dgm:t>
    </dgm:pt>
    <dgm:pt modelId="{3E2BF15C-80A7-43D7-A9D3-20266E21C664}" type="sibTrans" cxnId="{DA16AC64-36D3-4FF2-9698-3AA5E63734EE}">
      <dgm:prSet/>
      <dgm:spPr/>
      <dgm:t>
        <a:bodyPr/>
        <a:lstStyle/>
        <a:p>
          <a:endParaRPr lang="en-US"/>
        </a:p>
      </dgm:t>
    </dgm:pt>
    <dgm:pt modelId="{0D9C4CF6-E402-4432-8CB1-031E890111E0}">
      <dgm:prSet phldrT="[Text]" phldr="1"/>
      <dgm:spPr/>
      <dgm:t>
        <a:bodyPr/>
        <a:lstStyle/>
        <a:p>
          <a:endParaRPr lang="en-US" dirty="0"/>
        </a:p>
      </dgm:t>
    </dgm:pt>
    <dgm:pt modelId="{ECA50A7C-E109-4D4E-8C83-C1AE9637F9CD}" type="parTrans" cxnId="{C27A36C6-F3E8-420F-8558-CEF4DC474CED}">
      <dgm:prSet/>
      <dgm:spPr/>
      <dgm:t>
        <a:bodyPr/>
        <a:lstStyle/>
        <a:p>
          <a:endParaRPr lang="en-US"/>
        </a:p>
      </dgm:t>
    </dgm:pt>
    <dgm:pt modelId="{7629E88A-DCFD-47C0-995F-AAD886263A45}" type="sibTrans" cxnId="{C27A36C6-F3E8-420F-8558-CEF4DC474CED}">
      <dgm:prSet/>
      <dgm:spPr/>
      <dgm:t>
        <a:bodyPr/>
        <a:lstStyle/>
        <a:p>
          <a:endParaRPr lang="en-US"/>
        </a:p>
      </dgm:t>
    </dgm:pt>
    <dgm:pt modelId="{063F10AD-743D-4FA3-AFDE-C2F6AF17A763}">
      <dgm:prSet phldrT="[Text]" phldr="1"/>
      <dgm:spPr/>
      <dgm:t>
        <a:bodyPr/>
        <a:lstStyle/>
        <a:p>
          <a:endParaRPr lang="en-US" dirty="0"/>
        </a:p>
      </dgm:t>
    </dgm:pt>
    <dgm:pt modelId="{81F78BF2-4361-494F-986E-17FF08358330}" type="parTrans" cxnId="{61F017DD-94B9-491E-AB61-7E86EC4FD015}">
      <dgm:prSet/>
      <dgm:spPr/>
      <dgm:t>
        <a:bodyPr/>
        <a:lstStyle/>
        <a:p>
          <a:endParaRPr lang="en-US"/>
        </a:p>
      </dgm:t>
    </dgm:pt>
    <dgm:pt modelId="{E57D1063-5EA7-4B3C-9F7A-05FCAD3CF106}" type="sibTrans" cxnId="{61F017DD-94B9-491E-AB61-7E86EC4FD015}">
      <dgm:prSet/>
      <dgm:spPr/>
      <dgm:t>
        <a:bodyPr/>
        <a:lstStyle/>
        <a:p>
          <a:endParaRPr lang="en-US"/>
        </a:p>
      </dgm:t>
    </dgm:pt>
    <dgm:pt modelId="{86EF8981-E2BF-421F-BFDC-D9F4638A8A06}">
      <dgm:prSet phldrT="[Text]" phldr="1"/>
      <dgm:spPr/>
      <dgm:t>
        <a:bodyPr/>
        <a:lstStyle/>
        <a:p>
          <a:endParaRPr lang="en-US" dirty="0"/>
        </a:p>
      </dgm:t>
    </dgm:pt>
    <dgm:pt modelId="{807094DF-8E4B-4D9E-B089-A2504CC61006}" type="parTrans" cxnId="{DEA99742-E82A-4D39-A65B-2BC20C0190DB}">
      <dgm:prSet/>
      <dgm:spPr/>
      <dgm:t>
        <a:bodyPr/>
        <a:lstStyle/>
        <a:p>
          <a:endParaRPr lang="en-US"/>
        </a:p>
      </dgm:t>
    </dgm:pt>
    <dgm:pt modelId="{877389D5-5035-4B0C-B1AA-D897A474F08D}" type="sibTrans" cxnId="{DEA99742-E82A-4D39-A65B-2BC20C0190DB}">
      <dgm:prSet/>
      <dgm:spPr/>
      <dgm:t>
        <a:bodyPr/>
        <a:lstStyle/>
        <a:p>
          <a:endParaRPr lang="en-US"/>
        </a:p>
      </dgm:t>
    </dgm:pt>
    <dgm:pt modelId="{916E8280-EF74-4FB1-878E-88800C7CBC1E}" type="pres">
      <dgm:prSet presAssocID="{0CCED233-73DD-48EB-9493-39E2D36222F4}" presName="composite" presStyleCnt="0">
        <dgm:presLayoutVars>
          <dgm:chMax val="1"/>
          <dgm:dir/>
          <dgm:resizeHandles val="exact"/>
        </dgm:presLayoutVars>
      </dgm:prSet>
      <dgm:spPr/>
      <dgm:t>
        <a:bodyPr/>
        <a:lstStyle/>
        <a:p>
          <a:endParaRPr lang="en-US"/>
        </a:p>
      </dgm:t>
    </dgm:pt>
    <dgm:pt modelId="{5AAD61CF-154F-4128-94C6-54899AE54B42}" type="pres">
      <dgm:prSet presAssocID="{0CCED233-73DD-48EB-9493-39E2D36222F4}" presName="radial" presStyleCnt="0">
        <dgm:presLayoutVars>
          <dgm:animLvl val="ctr"/>
        </dgm:presLayoutVars>
      </dgm:prSet>
      <dgm:spPr/>
    </dgm:pt>
    <dgm:pt modelId="{E6B182AF-2B76-4315-BEFC-F55D3C238588}" type="pres">
      <dgm:prSet presAssocID="{C509CD14-1B7B-4950-B4C8-C5D5F7370FC4}" presName="centerShape" presStyleLbl="vennNode1" presStyleIdx="0" presStyleCnt="5"/>
      <dgm:spPr/>
      <dgm:t>
        <a:bodyPr/>
        <a:lstStyle/>
        <a:p>
          <a:endParaRPr lang="en-US"/>
        </a:p>
      </dgm:t>
    </dgm:pt>
    <dgm:pt modelId="{F7602812-6B77-4220-9FBF-E501C73683FB}" type="pres">
      <dgm:prSet presAssocID="{0BF2FCEE-7357-42A7-968D-F453FFE32C67}" presName="node" presStyleLbl="vennNode1" presStyleIdx="1" presStyleCnt="5">
        <dgm:presLayoutVars>
          <dgm:bulletEnabled val="1"/>
        </dgm:presLayoutVars>
      </dgm:prSet>
      <dgm:spPr/>
      <dgm:t>
        <a:bodyPr/>
        <a:lstStyle/>
        <a:p>
          <a:endParaRPr lang="en-US"/>
        </a:p>
      </dgm:t>
    </dgm:pt>
    <dgm:pt modelId="{4B851670-B947-4E70-A879-0BC721CC20C9}" type="pres">
      <dgm:prSet presAssocID="{0D9C4CF6-E402-4432-8CB1-031E890111E0}" presName="node" presStyleLbl="vennNode1" presStyleIdx="2" presStyleCnt="5">
        <dgm:presLayoutVars>
          <dgm:bulletEnabled val="1"/>
        </dgm:presLayoutVars>
      </dgm:prSet>
      <dgm:spPr/>
      <dgm:t>
        <a:bodyPr/>
        <a:lstStyle/>
        <a:p>
          <a:endParaRPr lang="en-US"/>
        </a:p>
      </dgm:t>
    </dgm:pt>
    <dgm:pt modelId="{0FFD0F7C-3D8C-49A6-99A2-18737714C64A}" type="pres">
      <dgm:prSet presAssocID="{063F10AD-743D-4FA3-AFDE-C2F6AF17A763}" presName="node" presStyleLbl="vennNode1" presStyleIdx="3" presStyleCnt="5">
        <dgm:presLayoutVars>
          <dgm:bulletEnabled val="1"/>
        </dgm:presLayoutVars>
      </dgm:prSet>
      <dgm:spPr/>
      <dgm:t>
        <a:bodyPr/>
        <a:lstStyle/>
        <a:p>
          <a:endParaRPr lang="en-US"/>
        </a:p>
      </dgm:t>
    </dgm:pt>
    <dgm:pt modelId="{01572990-EC02-4096-BF8A-A3E7CC2FD5F9}" type="pres">
      <dgm:prSet presAssocID="{86EF8981-E2BF-421F-BFDC-D9F4638A8A06}" presName="node" presStyleLbl="vennNode1" presStyleIdx="4" presStyleCnt="5">
        <dgm:presLayoutVars>
          <dgm:bulletEnabled val="1"/>
        </dgm:presLayoutVars>
      </dgm:prSet>
      <dgm:spPr/>
      <dgm:t>
        <a:bodyPr/>
        <a:lstStyle/>
        <a:p>
          <a:endParaRPr lang="en-US"/>
        </a:p>
      </dgm:t>
    </dgm:pt>
  </dgm:ptLst>
  <dgm:cxnLst>
    <dgm:cxn modelId="{5C99BC54-4B8F-4E24-B28E-EF589D5A2B7B}" type="presOf" srcId="{063F10AD-743D-4FA3-AFDE-C2F6AF17A763}" destId="{0FFD0F7C-3D8C-49A6-99A2-18737714C64A}" srcOrd="0" destOrd="0" presId="urn:microsoft.com/office/officeart/2005/8/layout/radial3"/>
    <dgm:cxn modelId="{603CF080-3CD9-4001-BCB1-48EEEE39AE01}" type="presOf" srcId="{86EF8981-E2BF-421F-BFDC-D9F4638A8A06}" destId="{01572990-EC02-4096-BF8A-A3E7CC2FD5F9}" srcOrd="0" destOrd="0" presId="urn:microsoft.com/office/officeart/2005/8/layout/radial3"/>
    <dgm:cxn modelId="{C27A36C6-F3E8-420F-8558-CEF4DC474CED}" srcId="{C509CD14-1B7B-4950-B4C8-C5D5F7370FC4}" destId="{0D9C4CF6-E402-4432-8CB1-031E890111E0}" srcOrd="1" destOrd="0" parTransId="{ECA50A7C-E109-4D4E-8C83-C1AE9637F9CD}" sibTransId="{7629E88A-DCFD-47C0-995F-AAD886263A45}"/>
    <dgm:cxn modelId="{6D92859B-370D-4107-9DC8-903D5FDE524C}" srcId="{0CCED233-73DD-48EB-9493-39E2D36222F4}" destId="{C509CD14-1B7B-4950-B4C8-C5D5F7370FC4}" srcOrd="0" destOrd="0" parTransId="{5DEBD05A-D529-4179-AF16-6CFF99B4EDF4}" sibTransId="{E25C0C83-F5D7-4E42-968E-EA11A84B155B}"/>
    <dgm:cxn modelId="{DA16AC64-36D3-4FF2-9698-3AA5E63734EE}" srcId="{C509CD14-1B7B-4950-B4C8-C5D5F7370FC4}" destId="{0BF2FCEE-7357-42A7-968D-F453FFE32C67}" srcOrd="0" destOrd="0" parTransId="{71FD814F-9C32-4BD3-87D3-7A1CA22BACCB}" sibTransId="{3E2BF15C-80A7-43D7-A9D3-20266E21C664}"/>
    <dgm:cxn modelId="{DEA99742-E82A-4D39-A65B-2BC20C0190DB}" srcId="{C509CD14-1B7B-4950-B4C8-C5D5F7370FC4}" destId="{86EF8981-E2BF-421F-BFDC-D9F4638A8A06}" srcOrd="3" destOrd="0" parTransId="{807094DF-8E4B-4D9E-B089-A2504CC61006}" sibTransId="{877389D5-5035-4B0C-B1AA-D897A474F08D}"/>
    <dgm:cxn modelId="{61F017DD-94B9-491E-AB61-7E86EC4FD015}" srcId="{C509CD14-1B7B-4950-B4C8-C5D5F7370FC4}" destId="{063F10AD-743D-4FA3-AFDE-C2F6AF17A763}" srcOrd="2" destOrd="0" parTransId="{81F78BF2-4361-494F-986E-17FF08358330}" sibTransId="{E57D1063-5EA7-4B3C-9F7A-05FCAD3CF106}"/>
    <dgm:cxn modelId="{89B197FA-6E06-4BE9-96A8-EC95215F7C0D}" type="presOf" srcId="{C509CD14-1B7B-4950-B4C8-C5D5F7370FC4}" destId="{E6B182AF-2B76-4315-BEFC-F55D3C238588}" srcOrd="0" destOrd="0" presId="urn:microsoft.com/office/officeart/2005/8/layout/radial3"/>
    <dgm:cxn modelId="{1921170A-5356-4EEC-BFF0-B62FE253E65A}" type="presOf" srcId="{0BF2FCEE-7357-42A7-968D-F453FFE32C67}" destId="{F7602812-6B77-4220-9FBF-E501C73683FB}" srcOrd="0" destOrd="0" presId="urn:microsoft.com/office/officeart/2005/8/layout/radial3"/>
    <dgm:cxn modelId="{1D560ADF-1B56-42DB-A4BB-29776A181E2D}" type="presOf" srcId="{0D9C4CF6-E402-4432-8CB1-031E890111E0}" destId="{4B851670-B947-4E70-A879-0BC721CC20C9}" srcOrd="0" destOrd="0" presId="urn:microsoft.com/office/officeart/2005/8/layout/radial3"/>
    <dgm:cxn modelId="{FBB1C787-80A6-4110-ABB8-D5E21C9172CC}" type="presOf" srcId="{0CCED233-73DD-48EB-9493-39E2D36222F4}" destId="{916E8280-EF74-4FB1-878E-88800C7CBC1E}" srcOrd="0" destOrd="0" presId="urn:microsoft.com/office/officeart/2005/8/layout/radial3"/>
    <dgm:cxn modelId="{0C0253B1-4AB9-4DDE-8302-1528DA1C966F}" type="presParOf" srcId="{916E8280-EF74-4FB1-878E-88800C7CBC1E}" destId="{5AAD61CF-154F-4128-94C6-54899AE54B42}" srcOrd="0" destOrd="0" presId="urn:microsoft.com/office/officeart/2005/8/layout/radial3"/>
    <dgm:cxn modelId="{2C41917D-A8BB-4BE1-856A-6E38B5461F52}" type="presParOf" srcId="{5AAD61CF-154F-4128-94C6-54899AE54B42}" destId="{E6B182AF-2B76-4315-BEFC-F55D3C238588}" srcOrd="0" destOrd="0" presId="urn:microsoft.com/office/officeart/2005/8/layout/radial3"/>
    <dgm:cxn modelId="{1338FCFE-4617-4F2C-99A7-D5E1FBCFC8CF}" type="presParOf" srcId="{5AAD61CF-154F-4128-94C6-54899AE54B42}" destId="{F7602812-6B77-4220-9FBF-E501C73683FB}" srcOrd="1" destOrd="0" presId="urn:microsoft.com/office/officeart/2005/8/layout/radial3"/>
    <dgm:cxn modelId="{5BC8B32C-7976-44E1-9866-1D65CD61880F}" type="presParOf" srcId="{5AAD61CF-154F-4128-94C6-54899AE54B42}" destId="{4B851670-B947-4E70-A879-0BC721CC20C9}" srcOrd="2" destOrd="0" presId="urn:microsoft.com/office/officeart/2005/8/layout/radial3"/>
    <dgm:cxn modelId="{BC2DDC13-2F0B-428F-ACDA-3383F54FDBB2}" type="presParOf" srcId="{5AAD61CF-154F-4128-94C6-54899AE54B42}" destId="{0FFD0F7C-3D8C-49A6-99A2-18737714C64A}" srcOrd="3" destOrd="0" presId="urn:microsoft.com/office/officeart/2005/8/layout/radial3"/>
    <dgm:cxn modelId="{4A3CBE53-1A46-471B-B33B-3649ED27F123}" type="presParOf" srcId="{5AAD61CF-154F-4128-94C6-54899AE54B42}" destId="{01572990-EC02-4096-BF8A-A3E7CC2FD5F9}"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ED233-73DD-48EB-9493-39E2D36222F4}" type="doc">
      <dgm:prSet loTypeId="urn:microsoft.com/office/officeart/2005/8/layout/radial3" loCatId="relationship" qsTypeId="urn:microsoft.com/office/officeart/2005/8/quickstyle/simple1" qsCatId="simple" csTypeId="urn:microsoft.com/office/officeart/2005/8/colors/accent1_2" csCatId="accent1" phldr="0"/>
      <dgm:spPr/>
      <dgm:t>
        <a:bodyPr/>
        <a:lstStyle/>
        <a:p>
          <a:endParaRPr lang="en-US"/>
        </a:p>
      </dgm:t>
    </dgm:pt>
    <dgm:pt modelId="{C509CD14-1B7B-4950-B4C8-C5D5F7370FC4}">
      <dgm:prSet phldrT="[Text]" phldr="1"/>
      <dgm:spPr/>
      <dgm:t>
        <a:bodyPr/>
        <a:lstStyle/>
        <a:p>
          <a:endParaRPr lang="en-US" dirty="0"/>
        </a:p>
      </dgm:t>
    </dgm:pt>
    <dgm:pt modelId="{5DEBD05A-D529-4179-AF16-6CFF99B4EDF4}" type="parTrans" cxnId="{6D92859B-370D-4107-9DC8-903D5FDE524C}">
      <dgm:prSet/>
      <dgm:spPr/>
      <dgm:t>
        <a:bodyPr/>
        <a:lstStyle/>
        <a:p>
          <a:endParaRPr lang="en-US"/>
        </a:p>
      </dgm:t>
    </dgm:pt>
    <dgm:pt modelId="{E25C0C83-F5D7-4E42-968E-EA11A84B155B}" type="sibTrans" cxnId="{6D92859B-370D-4107-9DC8-903D5FDE524C}">
      <dgm:prSet/>
      <dgm:spPr/>
      <dgm:t>
        <a:bodyPr/>
        <a:lstStyle/>
        <a:p>
          <a:endParaRPr lang="en-US"/>
        </a:p>
      </dgm:t>
    </dgm:pt>
    <dgm:pt modelId="{0BF2FCEE-7357-42A7-968D-F453FFE32C67}">
      <dgm:prSet phldrT="[Text]" phldr="1"/>
      <dgm:spPr/>
      <dgm:t>
        <a:bodyPr/>
        <a:lstStyle/>
        <a:p>
          <a:endParaRPr lang="en-US" dirty="0"/>
        </a:p>
      </dgm:t>
    </dgm:pt>
    <dgm:pt modelId="{71FD814F-9C32-4BD3-87D3-7A1CA22BACCB}" type="parTrans" cxnId="{DA16AC64-36D3-4FF2-9698-3AA5E63734EE}">
      <dgm:prSet/>
      <dgm:spPr/>
      <dgm:t>
        <a:bodyPr/>
        <a:lstStyle/>
        <a:p>
          <a:endParaRPr lang="en-US"/>
        </a:p>
      </dgm:t>
    </dgm:pt>
    <dgm:pt modelId="{3E2BF15C-80A7-43D7-A9D3-20266E21C664}" type="sibTrans" cxnId="{DA16AC64-36D3-4FF2-9698-3AA5E63734EE}">
      <dgm:prSet/>
      <dgm:spPr/>
      <dgm:t>
        <a:bodyPr/>
        <a:lstStyle/>
        <a:p>
          <a:endParaRPr lang="en-US"/>
        </a:p>
      </dgm:t>
    </dgm:pt>
    <dgm:pt modelId="{0D9C4CF6-E402-4432-8CB1-031E890111E0}">
      <dgm:prSet phldrT="[Text]" phldr="1"/>
      <dgm:spPr/>
      <dgm:t>
        <a:bodyPr/>
        <a:lstStyle/>
        <a:p>
          <a:endParaRPr lang="en-US" dirty="0"/>
        </a:p>
      </dgm:t>
    </dgm:pt>
    <dgm:pt modelId="{ECA50A7C-E109-4D4E-8C83-C1AE9637F9CD}" type="parTrans" cxnId="{C27A36C6-F3E8-420F-8558-CEF4DC474CED}">
      <dgm:prSet/>
      <dgm:spPr/>
      <dgm:t>
        <a:bodyPr/>
        <a:lstStyle/>
        <a:p>
          <a:endParaRPr lang="en-US"/>
        </a:p>
      </dgm:t>
    </dgm:pt>
    <dgm:pt modelId="{7629E88A-DCFD-47C0-995F-AAD886263A45}" type="sibTrans" cxnId="{C27A36C6-F3E8-420F-8558-CEF4DC474CED}">
      <dgm:prSet/>
      <dgm:spPr/>
      <dgm:t>
        <a:bodyPr/>
        <a:lstStyle/>
        <a:p>
          <a:endParaRPr lang="en-US"/>
        </a:p>
      </dgm:t>
    </dgm:pt>
    <dgm:pt modelId="{063F10AD-743D-4FA3-AFDE-C2F6AF17A763}">
      <dgm:prSet phldrT="[Text]" phldr="1"/>
      <dgm:spPr/>
      <dgm:t>
        <a:bodyPr/>
        <a:lstStyle/>
        <a:p>
          <a:endParaRPr lang="en-US" dirty="0"/>
        </a:p>
      </dgm:t>
    </dgm:pt>
    <dgm:pt modelId="{81F78BF2-4361-494F-986E-17FF08358330}" type="parTrans" cxnId="{61F017DD-94B9-491E-AB61-7E86EC4FD015}">
      <dgm:prSet/>
      <dgm:spPr/>
      <dgm:t>
        <a:bodyPr/>
        <a:lstStyle/>
        <a:p>
          <a:endParaRPr lang="en-US"/>
        </a:p>
      </dgm:t>
    </dgm:pt>
    <dgm:pt modelId="{E57D1063-5EA7-4B3C-9F7A-05FCAD3CF106}" type="sibTrans" cxnId="{61F017DD-94B9-491E-AB61-7E86EC4FD015}">
      <dgm:prSet/>
      <dgm:spPr/>
      <dgm:t>
        <a:bodyPr/>
        <a:lstStyle/>
        <a:p>
          <a:endParaRPr lang="en-US"/>
        </a:p>
      </dgm:t>
    </dgm:pt>
    <dgm:pt modelId="{86EF8981-E2BF-421F-BFDC-D9F4638A8A06}">
      <dgm:prSet phldrT="[Text]" phldr="1"/>
      <dgm:spPr/>
      <dgm:t>
        <a:bodyPr/>
        <a:lstStyle/>
        <a:p>
          <a:endParaRPr lang="en-US" dirty="0"/>
        </a:p>
      </dgm:t>
    </dgm:pt>
    <dgm:pt modelId="{807094DF-8E4B-4D9E-B089-A2504CC61006}" type="parTrans" cxnId="{DEA99742-E82A-4D39-A65B-2BC20C0190DB}">
      <dgm:prSet/>
      <dgm:spPr/>
      <dgm:t>
        <a:bodyPr/>
        <a:lstStyle/>
        <a:p>
          <a:endParaRPr lang="en-US"/>
        </a:p>
      </dgm:t>
    </dgm:pt>
    <dgm:pt modelId="{877389D5-5035-4B0C-B1AA-D897A474F08D}" type="sibTrans" cxnId="{DEA99742-E82A-4D39-A65B-2BC20C0190DB}">
      <dgm:prSet/>
      <dgm:spPr/>
      <dgm:t>
        <a:bodyPr/>
        <a:lstStyle/>
        <a:p>
          <a:endParaRPr lang="en-US"/>
        </a:p>
      </dgm:t>
    </dgm:pt>
    <dgm:pt modelId="{916E8280-EF74-4FB1-878E-88800C7CBC1E}" type="pres">
      <dgm:prSet presAssocID="{0CCED233-73DD-48EB-9493-39E2D36222F4}" presName="composite" presStyleCnt="0">
        <dgm:presLayoutVars>
          <dgm:chMax val="1"/>
          <dgm:dir/>
          <dgm:resizeHandles val="exact"/>
        </dgm:presLayoutVars>
      </dgm:prSet>
      <dgm:spPr/>
      <dgm:t>
        <a:bodyPr/>
        <a:lstStyle/>
        <a:p>
          <a:endParaRPr lang="en-US"/>
        </a:p>
      </dgm:t>
    </dgm:pt>
    <dgm:pt modelId="{5AAD61CF-154F-4128-94C6-54899AE54B42}" type="pres">
      <dgm:prSet presAssocID="{0CCED233-73DD-48EB-9493-39E2D36222F4}" presName="radial" presStyleCnt="0">
        <dgm:presLayoutVars>
          <dgm:animLvl val="ctr"/>
        </dgm:presLayoutVars>
      </dgm:prSet>
      <dgm:spPr/>
    </dgm:pt>
    <dgm:pt modelId="{E6B182AF-2B76-4315-BEFC-F55D3C238588}" type="pres">
      <dgm:prSet presAssocID="{C509CD14-1B7B-4950-B4C8-C5D5F7370FC4}" presName="centerShape" presStyleLbl="vennNode1" presStyleIdx="0" presStyleCnt="5"/>
      <dgm:spPr/>
      <dgm:t>
        <a:bodyPr/>
        <a:lstStyle/>
        <a:p>
          <a:endParaRPr lang="en-US"/>
        </a:p>
      </dgm:t>
    </dgm:pt>
    <dgm:pt modelId="{F7602812-6B77-4220-9FBF-E501C73683FB}" type="pres">
      <dgm:prSet presAssocID="{0BF2FCEE-7357-42A7-968D-F453FFE32C67}" presName="node" presStyleLbl="vennNode1" presStyleIdx="1" presStyleCnt="5">
        <dgm:presLayoutVars>
          <dgm:bulletEnabled val="1"/>
        </dgm:presLayoutVars>
      </dgm:prSet>
      <dgm:spPr/>
      <dgm:t>
        <a:bodyPr/>
        <a:lstStyle/>
        <a:p>
          <a:endParaRPr lang="en-US"/>
        </a:p>
      </dgm:t>
    </dgm:pt>
    <dgm:pt modelId="{4B851670-B947-4E70-A879-0BC721CC20C9}" type="pres">
      <dgm:prSet presAssocID="{0D9C4CF6-E402-4432-8CB1-031E890111E0}" presName="node" presStyleLbl="vennNode1" presStyleIdx="2" presStyleCnt="5">
        <dgm:presLayoutVars>
          <dgm:bulletEnabled val="1"/>
        </dgm:presLayoutVars>
      </dgm:prSet>
      <dgm:spPr/>
      <dgm:t>
        <a:bodyPr/>
        <a:lstStyle/>
        <a:p>
          <a:endParaRPr lang="en-US"/>
        </a:p>
      </dgm:t>
    </dgm:pt>
    <dgm:pt modelId="{0FFD0F7C-3D8C-49A6-99A2-18737714C64A}" type="pres">
      <dgm:prSet presAssocID="{063F10AD-743D-4FA3-AFDE-C2F6AF17A763}" presName="node" presStyleLbl="vennNode1" presStyleIdx="3" presStyleCnt="5">
        <dgm:presLayoutVars>
          <dgm:bulletEnabled val="1"/>
        </dgm:presLayoutVars>
      </dgm:prSet>
      <dgm:spPr/>
      <dgm:t>
        <a:bodyPr/>
        <a:lstStyle/>
        <a:p>
          <a:endParaRPr lang="en-US"/>
        </a:p>
      </dgm:t>
    </dgm:pt>
    <dgm:pt modelId="{01572990-EC02-4096-BF8A-A3E7CC2FD5F9}" type="pres">
      <dgm:prSet presAssocID="{86EF8981-E2BF-421F-BFDC-D9F4638A8A06}" presName="node" presStyleLbl="vennNode1" presStyleIdx="4" presStyleCnt="5">
        <dgm:presLayoutVars>
          <dgm:bulletEnabled val="1"/>
        </dgm:presLayoutVars>
      </dgm:prSet>
      <dgm:spPr/>
      <dgm:t>
        <a:bodyPr/>
        <a:lstStyle/>
        <a:p>
          <a:endParaRPr lang="en-US"/>
        </a:p>
      </dgm:t>
    </dgm:pt>
  </dgm:ptLst>
  <dgm:cxnLst>
    <dgm:cxn modelId="{C27A36C6-F3E8-420F-8558-CEF4DC474CED}" srcId="{C509CD14-1B7B-4950-B4C8-C5D5F7370FC4}" destId="{0D9C4CF6-E402-4432-8CB1-031E890111E0}" srcOrd="1" destOrd="0" parTransId="{ECA50A7C-E109-4D4E-8C83-C1AE9637F9CD}" sibTransId="{7629E88A-DCFD-47C0-995F-AAD886263A45}"/>
    <dgm:cxn modelId="{6D92859B-370D-4107-9DC8-903D5FDE524C}" srcId="{0CCED233-73DD-48EB-9493-39E2D36222F4}" destId="{C509CD14-1B7B-4950-B4C8-C5D5F7370FC4}" srcOrd="0" destOrd="0" parTransId="{5DEBD05A-D529-4179-AF16-6CFF99B4EDF4}" sibTransId="{E25C0C83-F5D7-4E42-968E-EA11A84B155B}"/>
    <dgm:cxn modelId="{DA16AC64-36D3-4FF2-9698-3AA5E63734EE}" srcId="{C509CD14-1B7B-4950-B4C8-C5D5F7370FC4}" destId="{0BF2FCEE-7357-42A7-968D-F453FFE32C67}" srcOrd="0" destOrd="0" parTransId="{71FD814F-9C32-4BD3-87D3-7A1CA22BACCB}" sibTransId="{3E2BF15C-80A7-43D7-A9D3-20266E21C664}"/>
    <dgm:cxn modelId="{DEA99742-E82A-4D39-A65B-2BC20C0190DB}" srcId="{C509CD14-1B7B-4950-B4C8-C5D5F7370FC4}" destId="{86EF8981-E2BF-421F-BFDC-D9F4638A8A06}" srcOrd="3" destOrd="0" parTransId="{807094DF-8E4B-4D9E-B089-A2504CC61006}" sibTransId="{877389D5-5035-4B0C-B1AA-D897A474F08D}"/>
    <dgm:cxn modelId="{B9F44B88-8190-48BF-BDF4-DB5AD4ECBF7B}" type="presOf" srcId="{C509CD14-1B7B-4950-B4C8-C5D5F7370FC4}" destId="{E6B182AF-2B76-4315-BEFC-F55D3C238588}" srcOrd="0" destOrd="0" presId="urn:microsoft.com/office/officeart/2005/8/layout/radial3"/>
    <dgm:cxn modelId="{91CF58DF-FF27-4964-B9F1-68552EB1B173}" type="presOf" srcId="{86EF8981-E2BF-421F-BFDC-D9F4638A8A06}" destId="{01572990-EC02-4096-BF8A-A3E7CC2FD5F9}" srcOrd="0" destOrd="0" presId="urn:microsoft.com/office/officeart/2005/8/layout/radial3"/>
    <dgm:cxn modelId="{92F01325-FA04-473B-98F2-8DDDBC74AB23}" type="presOf" srcId="{063F10AD-743D-4FA3-AFDE-C2F6AF17A763}" destId="{0FFD0F7C-3D8C-49A6-99A2-18737714C64A}" srcOrd="0" destOrd="0" presId="urn:microsoft.com/office/officeart/2005/8/layout/radial3"/>
    <dgm:cxn modelId="{AA49E02F-48DD-4915-A94C-AA22297F1A8C}" type="presOf" srcId="{0CCED233-73DD-48EB-9493-39E2D36222F4}" destId="{916E8280-EF74-4FB1-878E-88800C7CBC1E}" srcOrd="0" destOrd="0" presId="urn:microsoft.com/office/officeart/2005/8/layout/radial3"/>
    <dgm:cxn modelId="{61F017DD-94B9-491E-AB61-7E86EC4FD015}" srcId="{C509CD14-1B7B-4950-B4C8-C5D5F7370FC4}" destId="{063F10AD-743D-4FA3-AFDE-C2F6AF17A763}" srcOrd="2" destOrd="0" parTransId="{81F78BF2-4361-494F-986E-17FF08358330}" sibTransId="{E57D1063-5EA7-4B3C-9F7A-05FCAD3CF106}"/>
    <dgm:cxn modelId="{E80EBA4F-4E3C-4436-A208-514F2F538621}" type="presOf" srcId="{0D9C4CF6-E402-4432-8CB1-031E890111E0}" destId="{4B851670-B947-4E70-A879-0BC721CC20C9}" srcOrd="0" destOrd="0" presId="urn:microsoft.com/office/officeart/2005/8/layout/radial3"/>
    <dgm:cxn modelId="{24B60C23-61FE-45B3-BC07-C05E9D9AE4D9}" type="presOf" srcId="{0BF2FCEE-7357-42A7-968D-F453FFE32C67}" destId="{F7602812-6B77-4220-9FBF-E501C73683FB}" srcOrd="0" destOrd="0" presId="urn:microsoft.com/office/officeart/2005/8/layout/radial3"/>
    <dgm:cxn modelId="{400907C9-8842-4014-9923-C820F9159C55}" type="presParOf" srcId="{916E8280-EF74-4FB1-878E-88800C7CBC1E}" destId="{5AAD61CF-154F-4128-94C6-54899AE54B42}" srcOrd="0" destOrd="0" presId="urn:microsoft.com/office/officeart/2005/8/layout/radial3"/>
    <dgm:cxn modelId="{76D36715-2F68-43DF-A8A8-A37772965414}" type="presParOf" srcId="{5AAD61CF-154F-4128-94C6-54899AE54B42}" destId="{E6B182AF-2B76-4315-BEFC-F55D3C238588}" srcOrd="0" destOrd="0" presId="urn:microsoft.com/office/officeart/2005/8/layout/radial3"/>
    <dgm:cxn modelId="{D88E1762-205C-4881-A5C5-DE83A52E083C}" type="presParOf" srcId="{5AAD61CF-154F-4128-94C6-54899AE54B42}" destId="{F7602812-6B77-4220-9FBF-E501C73683FB}" srcOrd="1" destOrd="0" presId="urn:microsoft.com/office/officeart/2005/8/layout/radial3"/>
    <dgm:cxn modelId="{D8E0EDF6-BAFF-4F12-96AA-B0BD6F571DD5}" type="presParOf" srcId="{5AAD61CF-154F-4128-94C6-54899AE54B42}" destId="{4B851670-B947-4E70-A879-0BC721CC20C9}" srcOrd="2" destOrd="0" presId="urn:microsoft.com/office/officeart/2005/8/layout/radial3"/>
    <dgm:cxn modelId="{2DE12219-E1D1-42AF-BD0B-9A88F0503C77}" type="presParOf" srcId="{5AAD61CF-154F-4128-94C6-54899AE54B42}" destId="{0FFD0F7C-3D8C-49A6-99A2-18737714C64A}" srcOrd="3" destOrd="0" presId="urn:microsoft.com/office/officeart/2005/8/layout/radial3"/>
    <dgm:cxn modelId="{192B47B3-420D-43F6-8763-0AF58D10515B}" type="presParOf" srcId="{5AAD61CF-154F-4128-94C6-54899AE54B42}" destId="{01572990-EC02-4096-BF8A-A3E7CC2FD5F9}"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B182AF-2B76-4315-BEFC-F55D3C238588}">
      <dsp:nvSpPr>
        <dsp:cNvPr id="0" name=""/>
        <dsp:cNvSpPr/>
      </dsp:nvSpPr>
      <dsp:spPr>
        <a:xfrm>
          <a:off x="961429" y="237529"/>
          <a:ext cx="591740" cy="5917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961429" y="237529"/>
        <a:ext cx="591740" cy="591740"/>
      </dsp:txXfrm>
    </dsp:sp>
    <dsp:sp modelId="{F7602812-6B77-4220-9FBF-E501C73683FB}">
      <dsp:nvSpPr>
        <dsp:cNvPr id="0" name=""/>
        <dsp:cNvSpPr/>
      </dsp:nvSpPr>
      <dsp:spPr>
        <a:xfrm>
          <a:off x="1109364" y="105"/>
          <a:ext cx="295870" cy="2958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a:off x="1109364" y="105"/>
        <a:ext cx="295870" cy="295870"/>
      </dsp:txXfrm>
    </dsp:sp>
    <dsp:sp modelId="{4B851670-B947-4E70-A879-0BC721CC20C9}">
      <dsp:nvSpPr>
        <dsp:cNvPr id="0" name=""/>
        <dsp:cNvSpPr/>
      </dsp:nvSpPr>
      <dsp:spPr>
        <a:xfrm>
          <a:off x="1494724" y="385464"/>
          <a:ext cx="295870" cy="2958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a:off x="1494724" y="385464"/>
        <a:ext cx="295870" cy="295870"/>
      </dsp:txXfrm>
    </dsp:sp>
    <dsp:sp modelId="{0FFD0F7C-3D8C-49A6-99A2-18737714C64A}">
      <dsp:nvSpPr>
        <dsp:cNvPr id="0" name=""/>
        <dsp:cNvSpPr/>
      </dsp:nvSpPr>
      <dsp:spPr>
        <a:xfrm>
          <a:off x="1109364" y="770824"/>
          <a:ext cx="295870" cy="2958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a:off x="1109364" y="770824"/>
        <a:ext cx="295870" cy="295870"/>
      </dsp:txXfrm>
    </dsp:sp>
    <dsp:sp modelId="{01572990-EC02-4096-BF8A-A3E7CC2FD5F9}">
      <dsp:nvSpPr>
        <dsp:cNvPr id="0" name=""/>
        <dsp:cNvSpPr/>
      </dsp:nvSpPr>
      <dsp:spPr>
        <a:xfrm>
          <a:off x="724005" y="385464"/>
          <a:ext cx="295870" cy="2958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a:off x="724005" y="385464"/>
        <a:ext cx="295870" cy="2958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B182AF-2B76-4315-BEFC-F55D3C238588}">
      <dsp:nvSpPr>
        <dsp:cNvPr id="0" name=""/>
        <dsp:cNvSpPr/>
      </dsp:nvSpPr>
      <dsp:spPr>
        <a:xfrm>
          <a:off x="961429" y="237529"/>
          <a:ext cx="591740" cy="5917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961429" y="237529"/>
        <a:ext cx="591740" cy="591740"/>
      </dsp:txXfrm>
    </dsp:sp>
    <dsp:sp modelId="{F7602812-6B77-4220-9FBF-E501C73683FB}">
      <dsp:nvSpPr>
        <dsp:cNvPr id="0" name=""/>
        <dsp:cNvSpPr/>
      </dsp:nvSpPr>
      <dsp:spPr>
        <a:xfrm>
          <a:off x="1109364" y="105"/>
          <a:ext cx="295870" cy="2958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a:off x="1109364" y="105"/>
        <a:ext cx="295870" cy="295870"/>
      </dsp:txXfrm>
    </dsp:sp>
    <dsp:sp modelId="{4B851670-B947-4E70-A879-0BC721CC20C9}">
      <dsp:nvSpPr>
        <dsp:cNvPr id="0" name=""/>
        <dsp:cNvSpPr/>
      </dsp:nvSpPr>
      <dsp:spPr>
        <a:xfrm>
          <a:off x="1494724" y="385464"/>
          <a:ext cx="295870" cy="2958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a:off x="1494724" y="385464"/>
        <a:ext cx="295870" cy="295870"/>
      </dsp:txXfrm>
    </dsp:sp>
    <dsp:sp modelId="{0FFD0F7C-3D8C-49A6-99A2-18737714C64A}">
      <dsp:nvSpPr>
        <dsp:cNvPr id="0" name=""/>
        <dsp:cNvSpPr/>
      </dsp:nvSpPr>
      <dsp:spPr>
        <a:xfrm>
          <a:off x="1109364" y="770824"/>
          <a:ext cx="295870" cy="2958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a:off x="1109364" y="770824"/>
        <a:ext cx="295870" cy="295870"/>
      </dsp:txXfrm>
    </dsp:sp>
    <dsp:sp modelId="{01572990-EC02-4096-BF8A-A3E7CC2FD5F9}">
      <dsp:nvSpPr>
        <dsp:cNvPr id="0" name=""/>
        <dsp:cNvSpPr/>
      </dsp:nvSpPr>
      <dsp:spPr>
        <a:xfrm>
          <a:off x="724005" y="385464"/>
          <a:ext cx="295870" cy="2958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US" sz="600" kern="1200" dirty="0"/>
        </a:p>
      </dsp:txBody>
      <dsp:txXfrm>
        <a:off x="724005" y="385464"/>
        <a:ext cx="295870" cy="29587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A6637-2E0D-48F1-9041-01D4FF513F7A}" type="datetimeFigureOut">
              <a:rPr lang="en-US" smtClean="0"/>
              <a:pPr/>
              <a:t>6/6/2011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D5350A-5132-4916-8760-DED16D05B36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4E04E9F-0EE0-4EB0-BD6C-1F6436AA1C8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4E04E9F-0EE0-4EB0-BD6C-1F6436AA1C8B}"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1D5350A-5132-4916-8760-DED16D05B36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4E04E9F-0EE0-4EB0-BD6C-1F6436AA1C8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4E04E9F-0EE0-4EB0-BD6C-1F6436AA1C8B}"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864AA562-46BA-464B-8107-BF91E5912F2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864AA562-46BA-464B-8107-BF91E5912F2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864AA562-46BA-464B-8107-BF91E5912F2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E04E9F-0EE0-4EB0-BD6C-1F6436AA1C8B}"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97326A-9CA4-41E8-A64E-ED51D711674A}"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97326A-9CA4-41E8-A64E-ED51D711674A}"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97326A-9CA4-41E8-A64E-ED51D711674A}"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E04E9F-0EE0-4EB0-BD6C-1F6436AA1C8B}"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397326A-9CA4-41E8-A64E-ED51D711674A}"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1D5350A-5132-4916-8760-DED16D05B36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9350" y="687388"/>
            <a:ext cx="3630613" cy="2722562"/>
          </a:xfrm>
          <a:ln/>
        </p:spPr>
      </p:sp>
      <p:sp>
        <p:nvSpPr>
          <p:cNvPr id="49155"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59A587-659C-428F-9A22-F7E238FFDD1F}"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87388"/>
            <a:ext cx="3630613" cy="2722562"/>
          </a:xfrm>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fld id="{864AA562-46BA-464B-8107-BF91E5912F2F}"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87388"/>
            <a:ext cx="3630613" cy="2722562"/>
          </a:xfrm>
        </p:spPr>
      </p:sp>
      <p:sp>
        <p:nvSpPr>
          <p:cNvPr id="3" name="Notes Placeholder 2"/>
          <p:cNvSpPr>
            <a:spLocks noGrp="1"/>
          </p:cNvSpPr>
          <p:nvPr>
            <p:ph type="body" idx="1"/>
          </p:nvPr>
        </p:nvSpPr>
        <p:spPr/>
        <p:txBody>
          <a:bodyPr>
            <a:normAutofit/>
          </a:bodyPr>
          <a:lstStyle/>
          <a:p>
            <a:pPr defTabSz="904433" eaLnBrk="0" fontAlgn="base" hangingPunct="0">
              <a:spcBef>
                <a:spcPct val="30000"/>
              </a:spcBef>
              <a:spcAft>
                <a:spcPct val="0"/>
              </a:spcAft>
              <a:defRPr/>
            </a:pPr>
            <a:endParaRPr lang="en-US" i="0" strike="noStrike" baseline="0" dirty="0" smtClean="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87388"/>
            <a:ext cx="3630613" cy="2722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87388"/>
            <a:ext cx="3630613" cy="2722562"/>
          </a:xfrm>
        </p:spPr>
      </p:sp>
      <p:sp>
        <p:nvSpPr>
          <p:cNvPr id="3" name="Notes Placeholder 2"/>
          <p:cNvSpPr>
            <a:spLocks noGrp="1"/>
          </p:cNvSpPr>
          <p:nvPr>
            <p:ph type="body" idx="1"/>
          </p:nvPr>
        </p:nvSpPr>
        <p:spPr/>
        <p:txBody>
          <a:bodyPr>
            <a:normAutofit/>
          </a:bodyPr>
          <a:lstStyle/>
          <a:p>
            <a:pPr algn="l"/>
            <a:endParaRPr lang="en-US" baseline="0" dirty="0" smtClean="0"/>
          </a:p>
          <a:p>
            <a:pPr algn="l"/>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378CA4-C096-4964-BE1F-32A1ADA98680}"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F723FA8-6993-4FAD-8DE7-7E3673DF7CE4}"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fld id="{55E8C69A-1BD4-45B3-8AF3-852F2A2E2A18}"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5E8C69A-1BD4-45B3-8AF3-852F2A2E2A18}"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fld id="{55E8C69A-1BD4-45B3-8AF3-852F2A2E2A18}"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5E8C69A-1BD4-45B3-8AF3-852F2A2E2A18}"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sz="1400" dirty="0" smtClean="0"/>
              <a:t>Bar</a:t>
            </a:r>
            <a:r>
              <a:rPr lang="en-US" sz="1400" baseline="0" dirty="0" smtClean="0"/>
              <a:t> chart showing NLM Web site s</a:t>
            </a:r>
            <a:r>
              <a:rPr lang="en-US" sz="1400" dirty="0" smtClean="0"/>
              <a:t>earches – the top 500 terms</a:t>
            </a:r>
          </a:p>
          <a:p>
            <a:pPr>
              <a:buFont typeface="Arial" pitchFamily="34" charset="0"/>
              <a:buNone/>
            </a:pPr>
            <a:r>
              <a:rPr lang="en-US" sz="1400" dirty="0" smtClean="0"/>
              <a:t>99,872</a:t>
            </a:r>
            <a:r>
              <a:rPr lang="en-US" sz="1400" baseline="0" dirty="0" smtClean="0"/>
              <a:t>  - disease/disorder/symptoms</a:t>
            </a:r>
          </a:p>
          <a:p>
            <a:pPr>
              <a:buFont typeface="Arial" pitchFamily="34" charset="0"/>
              <a:buNone/>
            </a:pPr>
            <a:r>
              <a:rPr lang="en-US" sz="1400" baseline="0" dirty="0" smtClean="0"/>
              <a:t>27,308  - general non-medical topic (e.g., books, jobs, dictionary)</a:t>
            </a:r>
          </a:p>
          <a:p>
            <a:pPr>
              <a:buFont typeface="Arial" pitchFamily="34" charset="0"/>
              <a:buNone/>
            </a:pPr>
            <a:r>
              <a:rPr lang="en-US" sz="1400" baseline="0" dirty="0" smtClean="0"/>
              <a:t>25,135  - </a:t>
            </a:r>
            <a:r>
              <a:rPr lang="en-US" sz="1400" baseline="0" dirty="0" err="1" smtClean="0"/>
              <a:t>nlm</a:t>
            </a:r>
            <a:r>
              <a:rPr lang="en-US" sz="1400" baseline="0" dirty="0" smtClean="0"/>
              <a:t> product/service by name (e.g., </a:t>
            </a:r>
            <a:r>
              <a:rPr lang="en-US" sz="1400" baseline="0" dirty="0" err="1" smtClean="0"/>
              <a:t>pubmed</a:t>
            </a:r>
            <a:r>
              <a:rPr lang="en-US" sz="1400" baseline="0" dirty="0" smtClean="0"/>
              <a:t>, mesh, </a:t>
            </a:r>
            <a:r>
              <a:rPr lang="en-US" sz="1400" baseline="0" dirty="0" err="1" smtClean="0"/>
              <a:t>umls</a:t>
            </a:r>
            <a:r>
              <a:rPr lang="en-US" sz="1400" baseline="0" dirty="0" smtClean="0"/>
              <a:t>)</a:t>
            </a:r>
          </a:p>
          <a:p>
            <a:pPr>
              <a:buFont typeface="Arial" pitchFamily="34" charset="0"/>
              <a:buNone/>
            </a:pPr>
            <a:r>
              <a:rPr lang="en-US" sz="1400" baseline="0" dirty="0" smtClean="0"/>
              <a:t>18,538  - general medical topic (e.g., nutrition, nursing)</a:t>
            </a:r>
          </a:p>
          <a:p>
            <a:pPr>
              <a:buFont typeface="Arial" pitchFamily="34" charset="0"/>
              <a:buNone/>
            </a:pPr>
            <a:r>
              <a:rPr lang="en-US" sz="1400" baseline="0" dirty="0" smtClean="0"/>
              <a:t>17,219  - out of scope/junk</a:t>
            </a:r>
          </a:p>
          <a:p>
            <a:pPr>
              <a:buFont typeface="Arial" pitchFamily="34" charset="0"/>
              <a:buNone/>
            </a:pPr>
            <a:r>
              <a:rPr lang="en-US" sz="1400" baseline="0" dirty="0" smtClean="0"/>
              <a:t>12,114  - drug by name (generic or brand)</a:t>
            </a:r>
          </a:p>
          <a:p>
            <a:pPr>
              <a:buFont typeface="Arial" pitchFamily="34" charset="0"/>
              <a:buNone/>
            </a:pPr>
            <a:r>
              <a:rPr lang="en-US" sz="1400" baseline="0" dirty="0" smtClean="0"/>
              <a:t>6,626    - therapy/prevention (e.g., surgery, CAM, vitamins)</a:t>
            </a:r>
          </a:p>
          <a:p>
            <a:pPr>
              <a:buFont typeface="Arial" pitchFamily="34" charset="0"/>
              <a:buNone/>
            </a:pPr>
            <a:r>
              <a:rPr lang="en-US" sz="1400" baseline="0" dirty="0" smtClean="0"/>
              <a:t>5,406    - anatomical (e.g., heart, foot)</a:t>
            </a:r>
          </a:p>
        </p:txBody>
      </p:sp>
      <p:sp>
        <p:nvSpPr>
          <p:cNvPr id="4" name="Slide Number Placeholder 3"/>
          <p:cNvSpPr>
            <a:spLocks noGrp="1"/>
          </p:cNvSpPr>
          <p:nvPr>
            <p:ph type="sldNum" sz="quarter" idx="10"/>
          </p:nvPr>
        </p:nvSpPr>
        <p:spPr/>
        <p:txBody>
          <a:bodyPr/>
          <a:lstStyle/>
          <a:p>
            <a:fld id="{55E8C69A-1BD4-45B3-8AF3-852F2A2E2A18}"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Reasons Researchers/Scientists visit the NLM Web site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 = 1,201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25.3</a:t>
            </a:r>
            <a:r>
              <a:rPr lang="en-US" baseline="0" dirty="0" smtClean="0"/>
              <a:t> % One or more of NLM’s databases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11.2 % General library information and the National Library of Medicine’s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10.6 % For a project or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9.3 %   </a:t>
            </a:r>
            <a:r>
              <a:rPr lang="en-US" baseline="0" dirty="0" err="1" smtClean="0"/>
              <a:t>MeSH</a:t>
            </a:r>
            <a:r>
              <a:rPr lang="en-US" baseline="0" dirty="0" smtClean="0"/>
              <a:t> Browser (Medical Subject Headings)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8.8 %  History of medicine resources</a:t>
            </a:r>
            <a:endParaRPr lang="en-US" dirty="0" smtClean="0"/>
          </a:p>
        </p:txBody>
      </p:sp>
      <p:sp>
        <p:nvSpPr>
          <p:cNvPr id="4" name="Slide Number Placeholder 3"/>
          <p:cNvSpPr>
            <a:spLocks noGrp="1"/>
          </p:cNvSpPr>
          <p:nvPr>
            <p:ph type="sldNum" sz="quarter" idx="10"/>
          </p:nvPr>
        </p:nvSpPr>
        <p:spPr/>
        <p:txBody>
          <a:bodyPr/>
          <a:lstStyle/>
          <a:p>
            <a:fld id="{31D5350A-5132-4916-8760-DED16D05B369}"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Reasons Health Care Providers visit the NLM Web site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 = 1,195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a:t>
            </a:r>
            <a:r>
              <a:rPr lang="en-US" baseline="0" dirty="0" smtClean="0"/>
              <a:t> %   One or more of NLM’s databases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14.6% General library information and the National Library of Medicine’s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9.5 %  Health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9.4 %  For a project or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7.4 %  History of medicine resources</a:t>
            </a:r>
            <a:endParaRPr lang="en-US" dirty="0" smtClean="0"/>
          </a:p>
        </p:txBody>
      </p:sp>
      <p:sp>
        <p:nvSpPr>
          <p:cNvPr id="4" name="Slide Number Placeholder 3"/>
          <p:cNvSpPr>
            <a:spLocks noGrp="1"/>
          </p:cNvSpPr>
          <p:nvPr>
            <p:ph type="sldNum" sz="quarter" idx="10"/>
          </p:nvPr>
        </p:nvSpPr>
        <p:spPr/>
        <p:txBody>
          <a:bodyPr/>
          <a:lstStyle/>
          <a:p>
            <a:fld id="{31D5350A-5132-4916-8760-DED16D05B369}"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Reasons Librarians visit the NLM Web 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 = 1,028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22</a:t>
            </a:r>
            <a:r>
              <a:rPr lang="en-US" sz="1400" baseline="0" dirty="0" smtClean="0"/>
              <a:t> %   One or more of NLM’s databases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17 %   General library information and the National Library of Medicine’s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12 %   </a:t>
            </a:r>
            <a:r>
              <a:rPr lang="en-US" sz="1400" baseline="0" dirty="0" err="1" smtClean="0"/>
              <a:t>MeSH</a:t>
            </a:r>
            <a:r>
              <a:rPr lang="en-US" sz="1400" baseline="0" dirty="0" smtClean="0"/>
              <a:t> browser (Medical Subject Headings)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7 %     For a project or presentation</a:t>
            </a:r>
          </a:p>
          <a:p>
            <a:endParaRPr lang="en-US" sz="1400" dirty="0" smtClean="0"/>
          </a:p>
        </p:txBody>
      </p:sp>
      <p:sp>
        <p:nvSpPr>
          <p:cNvPr id="4" name="Slide Number Placeholder 3"/>
          <p:cNvSpPr>
            <a:spLocks noGrp="1"/>
          </p:cNvSpPr>
          <p:nvPr>
            <p:ph type="sldNum" sz="quarter" idx="10"/>
          </p:nvPr>
        </p:nvSpPr>
        <p:spPr/>
        <p:txBody>
          <a:bodyPr/>
          <a:lstStyle/>
          <a:p>
            <a:fld id="{31D5350A-5132-4916-8760-DED16D05B369}"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p:txBody>
      </p:sp>
      <p:sp>
        <p:nvSpPr>
          <p:cNvPr id="4" name="Slide Number Placeholder 3"/>
          <p:cNvSpPr>
            <a:spLocks noGrp="1"/>
          </p:cNvSpPr>
          <p:nvPr>
            <p:ph type="sldNum" sz="quarter" idx="10"/>
          </p:nvPr>
        </p:nvSpPr>
        <p:spPr/>
        <p:txBody>
          <a:bodyPr/>
          <a:lstStyle/>
          <a:p>
            <a:fld id="{55E8C69A-1BD4-45B3-8AF3-852F2A2E2A18}"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5E8C69A-1BD4-45B3-8AF3-852F2A2E2A18}"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aseline="0" dirty="0" smtClean="0"/>
          </a:p>
        </p:txBody>
      </p:sp>
      <p:sp>
        <p:nvSpPr>
          <p:cNvPr id="4" name="Slide Number Placeholder 3"/>
          <p:cNvSpPr>
            <a:spLocks noGrp="1"/>
          </p:cNvSpPr>
          <p:nvPr>
            <p:ph type="sldNum" sz="quarter" idx="10"/>
          </p:nvPr>
        </p:nvSpPr>
        <p:spPr/>
        <p:txBody>
          <a:bodyPr/>
          <a:lstStyle/>
          <a:p>
            <a:fld id="{9C364F08-9E8D-4028-BC62-AB194B7FBB6A}"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fontAlgn="base">
              <a:spcBef>
                <a:spcPct val="30000"/>
              </a:spcBef>
              <a:spcAft>
                <a:spcPct val="0"/>
              </a:spcAft>
              <a:defRPr/>
            </a:pPr>
            <a:endParaRPr lang="en-US" sz="1400" dirty="0" smtClean="0"/>
          </a:p>
        </p:txBody>
      </p:sp>
      <p:sp>
        <p:nvSpPr>
          <p:cNvPr id="4" name="Slide Number Placeholder 3"/>
          <p:cNvSpPr>
            <a:spLocks noGrp="1"/>
          </p:cNvSpPr>
          <p:nvPr>
            <p:ph type="sldNum" sz="quarter" idx="10"/>
          </p:nvPr>
        </p:nvSpPr>
        <p:spPr/>
        <p:txBody>
          <a:bodyPr/>
          <a:lstStyle/>
          <a:p>
            <a:fld id="{9C364F08-9E8D-4028-BC62-AB194B7FBB6A}"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364F08-9E8D-4028-BC62-AB194B7FBB6A}"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9C364F08-9E8D-4028-BC62-AB194B7FBB6A}"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aseline="0" dirty="0" smtClean="0"/>
          </a:p>
        </p:txBody>
      </p:sp>
      <p:sp>
        <p:nvSpPr>
          <p:cNvPr id="4" name="Slide Number Placeholder 3"/>
          <p:cNvSpPr>
            <a:spLocks noGrp="1"/>
          </p:cNvSpPr>
          <p:nvPr>
            <p:ph type="sldNum" sz="quarter" idx="10"/>
          </p:nvPr>
        </p:nvSpPr>
        <p:spPr/>
        <p:txBody>
          <a:bodyPr/>
          <a:lstStyle/>
          <a:p>
            <a:fld id="{9C364F08-9E8D-4028-BC62-AB194B7FBB6A}"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D5350A-5132-4916-8760-DED16D05B369}" type="slidenum">
              <a:rPr lang="en-US" smtClean="0"/>
              <a:pPr/>
              <a:t>64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normAutofit lnSpcReduction="10000"/>
          </a:bodyPr>
          <a:lstStyle/>
          <a:p>
            <a:endParaRPr lang="en-US" dirty="0" smtClean="0"/>
          </a:p>
        </p:txBody>
      </p:sp>
      <p:sp>
        <p:nvSpPr>
          <p:cNvPr id="29700" name="Slide Number Placeholder 3"/>
          <p:cNvSpPr>
            <a:spLocks noGrp="1"/>
          </p:cNvSpPr>
          <p:nvPr>
            <p:ph type="sldNum" sz="quarter" idx="5"/>
          </p:nvPr>
        </p:nvSpPr>
        <p:spPr>
          <a:noFill/>
        </p:spPr>
        <p:txBody>
          <a:bodyPr/>
          <a:lstStyle/>
          <a:p>
            <a:fld id="{9DDC2098-E1B5-4EA3-B04C-BB0742AB891B}"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text_blue.gif"/>
          <p:cNvPicPr>
            <a:picLocks noChangeAspect="1"/>
          </p:cNvPicPr>
          <p:nvPr userDrawn="1"/>
        </p:nvPicPr>
        <p:blipFill>
          <a:blip r:embed="rId2" cstate="print"/>
          <a:srcRect/>
          <a:stretch>
            <a:fillRect/>
          </a:stretch>
        </p:blipFill>
        <p:spPr bwMode="auto">
          <a:xfrm>
            <a:off x="1752600" y="6324600"/>
            <a:ext cx="6172200" cy="2667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text_blue.gif"/>
          <p:cNvPicPr>
            <a:picLocks noChangeAspect="1"/>
          </p:cNvPicPr>
          <p:nvPr userDrawn="1"/>
        </p:nvPicPr>
        <p:blipFill>
          <a:blip r:embed="rId2" cstate="print"/>
          <a:srcRect/>
          <a:stretch>
            <a:fillRect/>
          </a:stretch>
        </p:blipFill>
        <p:spPr bwMode="auto">
          <a:xfrm>
            <a:off x="1600200" y="6324600"/>
            <a:ext cx="6172200" cy="2667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text_blue.gif"/>
          <p:cNvPicPr>
            <a:picLocks noChangeAspect="1"/>
          </p:cNvPicPr>
          <p:nvPr userDrawn="1"/>
        </p:nvPicPr>
        <p:blipFill>
          <a:blip r:embed="rId2" cstate="print"/>
          <a:srcRect/>
          <a:stretch>
            <a:fillRect/>
          </a:stretch>
        </p:blipFill>
        <p:spPr bwMode="auto">
          <a:xfrm>
            <a:off x="1905000" y="63246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5" descr="text_blue.gif"/>
          <p:cNvPicPr>
            <a:picLocks noChangeAspect="1"/>
          </p:cNvPicPr>
          <p:nvPr userDrawn="1"/>
        </p:nvPicPr>
        <p:blipFill>
          <a:blip r:embed="rId2" cstate="print"/>
          <a:srcRect/>
          <a:stretch>
            <a:fillRect/>
          </a:stretch>
        </p:blipFill>
        <p:spPr bwMode="auto">
          <a:xfrm>
            <a:off x="1600200" y="63246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Font typeface="Courier New" pitchFamily="49" charset="0"/>
              <a:buChar char="o"/>
              <a:defRPr/>
            </a:lvl2pPr>
            <a:lvl4pPr>
              <a:buFont typeface="Courier New" pitchFamily="49" charset="0"/>
              <a:buChar char="o"/>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5" descr="text_blue.gif"/>
          <p:cNvPicPr>
            <a:picLocks noChangeAspect="1"/>
          </p:cNvPicPr>
          <p:nvPr userDrawn="1"/>
        </p:nvPicPr>
        <p:blipFill>
          <a:blip r:embed="rId2" cstate="print"/>
          <a:srcRect/>
          <a:stretch>
            <a:fillRect/>
          </a:stretch>
        </p:blipFill>
        <p:spPr bwMode="auto">
          <a:xfrm>
            <a:off x="1752600" y="63246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text_blue.gif"/>
          <p:cNvPicPr>
            <a:picLocks noChangeAspect="1"/>
          </p:cNvPicPr>
          <p:nvPr userDrawn="1"/>
        </p:nvPicPr>
        <p:blipFill>
          <a:blip r:embed="rId2" cstate="print"/>
          <a:srcRect/>
          <a:stretch>
            <a:fillRect/>
          </a:stretch>
        </p:blipFill>
        <p:spPr bwMode="auto">
          <a:xfrm>
            <a:off x="1752600" y="6248400"/>
            <a:ext cx="6172200" cy="2667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text_blue.gif"/>
          <p:cNvPicPr>
            <a:picLocks noChangeAspect="1"/>
          </p:cNvPicPr>
          <p:nvPr userDrawn="1"/>
        </p:nvPicPr>
        <p:blipFill>
          <a:blip r:embed="rId2" cstate="print"/>
          <a:srcRect/>
          <a:stretch>
            <a:fillRect/>
          </a:stretch>
        </p:blipFill>
        <p:spPr bwMode="auto">
          <a:xfrm>
            <a:off x="1905000" y="63246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text_blue.gif"/>
          <p:cNvPicPr>
            <a:picLocks noChangeAspect="1"/>
          </p:cNvPicPr>
          <p:nvPr userDrawn="1"/>
        </p:nvPicPr>
        <p:blipFill>
          <a:blip r:embed="rId2" cstate="print"/>
          <a:srcRect/>
          <a:stretch>
            <a:fillRect/>
          </a:stretch>
        </p:blipFill>
        <p:spPr bwMode="auto">
          <a:xfrm>
            <a:off x="1600200" y="63246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text_blue.gif"/>
          <p:cNvPicPr>
            <a:picLocks noChangeAspect="1"/>
          </p:cNvPicPr>
          <p:nvPr userDrawn="1"/>
        </p:nvPicPr>
        <p:blipFill>
          <a:blip r:embed="rId2" cstate="print"/>
          <a:srcRect/>
          <a:stretch>
            <a:fillRect/>
          </a:stretch>
        </p:blipFill>
        <p:spPr bwMode="auto">
          <a:xfrm>
            <a:off x="1828800" y="6172200"/>
            <a:ext cx="6172200" cy="2667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text_blue.gif"/>
          <p:cNvPicPr>
            <a:picLocks noChangeAspect="1"/>
          </p:cNvPicPr>
          <p:nvPr userDrawn="1"/>
        </p:nvPicPr>
        <p:blipFill>
          <a:blip r:embed="rId2" cstate="print"/>
          <a:srcRect/>
          <a:stretch>
            <a:fillRect/>
          </a:stretch>
        </p:blipFill>
        <p:spPr bwMode="auto">
          <a:xfrm>
            <a:off x="1600200" y="6324600"/>
            <a:ext cx="6172200" cy="2667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descr="logo_blue.gif"/>
          <p:cNvPicPr>
            <a:picLocks noChangeAspect="1"/>
          </p:cNvPicPr>
          <p:nvPr userDrawn="1"/>
        </p:nvPicPr>
        <p:blipFill>
          <a:blip r:embed="rId17" cstate="print"/>
          <a:srcRect/>
          <a:stretch>
            <a:fillRect/>
          </a:stretch>
        </p:blipFill>
        <p:spPr bwMode="auto">
          <a:xfrm>
            <a:off x="76200" y="6019800"/>
            <a:ext cx="962025" cy="733425"/>
          </a:xfrm>
          <a:prstGeom prst="rect">
            <a:avLst/>
          </a:prstGeom>
          <a:noFill/>
          <a:ln w="9525">
            <a:noFill/>
            <a:miter lim="800000"/>
            <a:headEnd/>
            <a:tailEnd/>
          </a:ln>
        </p:spPr>
      </p:pic>
      <p:pic>
        <p:nvPicPr>
          <p:cNvPr id="1029" name="Picture 9" descr="text_blue.gif"/>
          <p:cNvPicPr>
            <a:picLocks noChangeAspect="1"/>
          </p:cNvPicPr>
          <p:nvPr userDrawn="1"/>
        </p:nvPicPr>
        <p:blipFill>
          <a:blip r:embed="rId18" cstate="print"/>
          <a:srcRect/>
          <a:stretch>
            <a:fillRect/>
          </a:stretch>
        </p:blipFill>
        <p:spPr bwMode="auto">
          <a:xfrm>
            <a:off x="1600200" y="6324600"/>
            <a:ext cx="6172200" cy="266700"/>
          </a:xfrm>
          <a:prstGeom prst="rect">
            <a:avLst/>
          </a:prstGeom>
          <a:noFill/>
          <a:ln w="9525">
            <a:noFill/>
            <a:miter lim="800000"/>
            <a:headEnd/>
            <a:tailEnd/>
          </a:ln>
        </p:spPr>
      </p:pic>
      <p:sp>
        <p:nvSpPr>
          <p:cNvPr id="9" name="Slide Number Placeholder 8"/>
          <p:cNvSpPr>
            <a:spLocks noGrp="1"/>
          </p:cNvSpPr>
          <p:nvPr>
            <p:ph type="sldNum" sz="quarter" idx="4"/>
          </p:nvPr>
        </p:nvSpPr>
        <p:spPr>
          <a:xfrm>
            <a:off x="8153400" y="624840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4BC13-0518-457D-A171-5DDB88FF1F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01" r:id="rId13"/>
    <p:sldLayoutId id="2147483711"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7" descr="logo_blue.gif"/>
          <p:cNvPicPr>
            <a:picLocks noChangeAspect="1"/>
          </p:cNvPicPr>
          <p:nvPr userDrawn="1"/>
        </p:nvPicPr>
        <p:blipFill>
          <a:blip r:embed="rId3" cstate="print"/>
          <a:srcRect/>
          <a:stretch>
            <a:fillRect/>
          </a:stretch>
        </p:blipFill>
        <p:spPr bwMode="auto">
          <a:xfrm>
            <a:off x="152400" y="6019800"/>
            <a:ext cx="96202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apps.nlm.nih.gov/medlineplus/services/mpconnect.cfm?ml=icd9&amp;code=49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hyperlink" Target="http://apps.nlm.nih.gov/medlineplus/services/mpconnect.cfm?ml=icd9&amp;code=296.32" TargetMode="External"/><Relationship Id="rId4" Type="http://schemas.openxmlformats.org/officeDocument/2006/relationships/diagramLayout" Target="../diagrams/layout1.xml"/><Relationship Id="rId9" Type="http://schemas.openxmlformats.org/officeDocument/2006/relationships/hyperlink" Target="http://apps.nlm.nih.gov/medlineplus/services/mpconnect.cfm?ml=icd9&amp;code=46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apps.nlm.nih.gov/medlineplus/services/mpconnect.cfm?mainSearchCriteria.v.c=207349&amp;mainSearchCriteria.v.cs=2.16.840.1.113883.6.88&amp;mainSearchCriteria.v.dn=&amp;informationRecipient.languageCode.c=en" TargetMode="External"/><Relationship Id="rId4" Type="http://schemas.openxmlformats.org/officeDocument/2006/relationships/diagramLayout" Target="../diagrams/layout2.xml"/><Relationship Id="rId9" Type="http://schemas.openxmlformats.org/officeDocument/2006/relationships/hyperlink" Target="http://apps.nlm.nih.gov/medlineplus/services/mpconnect.cfm?mainSearchCriteria.v.cs=2.16.840.1.113883.6.88&amp;mainSearchCriteria.v.c=855173&amp;mainSearchCriteria.v.dn=&amp;informationRecipient.languageCode.c=e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838200"/>
            <a:ext cx="7772400" cy="1736725"/>
          </a:xfrm>
        </p:spPr>
        <p:txBody>
          <a:bodyPr/>
          <a:lstStyle/>
          <a:p>
            <a:pPr eaLnBrk="1" hangingPunct="1"/>
            <a:r>
              <a:rPr lang="en-US" sz="4600" dirty="0" smtClean="0"/>
              <a:t>MedlinePlus, </a:t>
            </a:r>
            <a:br>
              <a:rPr lang="en-US" sz="4600" dirty="0" smtClean="0"/>
            </a:br>
            <a:r>
              <a:rPr lang="en-US" sz="4600" dirty="0" smtClean="0"/>
              <a:t>MedlinePlus Connect</a:t>
            </a:r>
            <a:br>
              <a:rPr lang="en-US" sz="4600" dirty="0" smtClean="0"/>
            </a:br>
            <a:r>
              <a:rPr lang="en-US" sz="4600" dirty="0" smtClean="0"/>
              <a:t> &amp; the </a:t>
            </a:r>
            <a:br>
              <a:rPr lang="en-US" sz="4600" dirty="0" smtClean="0"/>
            </a:br>
            <a:r>
              <a:rPr lang="en-US" sz="4600" dirty="0" smtClean="0"/>
              <a:t>NLM Web Site</a:t>
            </a:r>
            <a:endParaRPr lang="en-US" sz="3300" dirty="0" smtClean="0"/>
          </a:p>
        </p:txBody>
      </p:sp>
      <p:sp>
        <p:nvSpPr>
          <p:cNvPr id="3075" name="Rectangle 3"/>
          <p:cNvSpPr>
            <a:spLocks noGrp="1" noChangeArrowheads="1"/>
          </p:cNvSpPr>
          <p:nvPr>
            <p:ph type="subTitle" idx="1"/>
          </p:nvPr>
        </p:nvSpPr>
        <p:spPr>
          <a:xfrm>
            <a:off x="838200" y="2971800"/>
            <a:ext cx="7543800" cy="2743200"/>
          </a:xfrm>
        </p:spPr>
        <p:txBody>
          <a:bodyPr/>
          <a:lstStyle/>
          <a:p>
            <a:pPr eaLnBrk="1" hangingPunct="1"/>
            <a:r>
              <a:rPr lang="en-US" sz="2400" dirty="0" smtClean="0"/>
              <a:t>   </a:t>
            </a:r>
            <a:endParaRPr lang="en-US" sz="2000" dirty="0" smtClean="0"/>
          </a:p>
          <a:p>
            <a:pPr eaLnBrk="1" hangingPunct="1"/>
            <a:r>
              <a:rPr lang="en-US" dirty="0" smtClean="0"/>
              <a:t>Loren Frant</a:t>
            </a:r>
          </a:p>
          <a:p>
            <a:pPr eaLnBrk="1" hangingPunct="1"/>
            <a:r>
              <a:rPr lang="en-US" dirty="0" smtClean="0"/>
              <a:t>Loren.Frant@nih.gov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sz="800" dirty="0" smtClean="0"/>
              <a:t>Screen capture of the MedlinePlus Mobile English search results page on an </a:t>
            </a:r>
            <a:r>
              <a:rPr lang="en-US" sz="800" dirty="0" err="1" smtClean="0"/>
              <a:t>iPhone</a:t>
            </a:r>
            <a:endParaRPr lang="en-US" sz="800" dirty="0"/>
          </a:p>
        </p:txBody>
      </p:sp>
      <p:pic>
        <p:nvPicPr>
          <p:cNvPr id="7" name="Picture 6" descr="Screen capture of the MedlinePlus Mobile English search results page on an iPhone"/>
          <p:cNvPicPr>
            <a:picLocks noChangeAspect="1"/>
          </p:cNvPicPr>
          <p:nvPr/>
        </p:nvPicPr>
        <p:blipFill>
          <a:blip r:embed="rId3" cstate="print"/>
          <a:srcRect/>
          <a:stretch>
            <a:fillRect/>
          </a:stretch>
        </p:blipFill>
        <p:spPr bwMode="auto">
          <a:xfrm>
            <a:off x="2590800" y="91440"/>
            <a:ext cx="3773297" cy="6675120"/>
          </a:xfrm>
          <a:prstGeom prst="roundRect">
            <a:avLst/>
          </a:prstGeom>
          <a:noFill/>
          <a:ln w="9525">
            <a:noFill/>
            <a:miter lim="800000"/>
            <a:headEnd/>
            <a:tailEnd/>
          </a:ln>
          <a:effectLst>
            <a:outerShdw blurRad="63500" sx="102000" sy="102000" algn="ctr" rotWithShape="0">
              <a:prstClr val="black">
                <a:alpha val="40000"/>
              </a:prstClr>
            </a:outerShdw>
          </a:effectLst>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124200" y="2130425"/>
            <a:ext cx="2590800" cy="1470025"/>
          </a:xfrm>
        </p:spPr>
        <p:txBody>
          <a:bodyPr/>
          <a:lstStyle/>
          <a:p>
            <a:r>
              <a:rPr lang="en-US" sz="800" dirty="0" smtClean="0"/>
              <a:t>Screen capture of an English drug monograph page on MedlinePlus Mobile on an </a:t>
            </a:r>
            <a:r>
              <a:rPr lang="en-US" sz="800" dirty="0" err="1" smtClean="0"/>
              <a:t>iPhone</a:t>
            </a:r>
            <a:endParaRPr lang="en-US" sz="800" dirty="0"/>
          </a:p>
        </p:txBody>
      </p:sp>
      <p:pic>
        <p:nvPicPr>
          <p:cNvPr id="8" name="Picture 7" descr="Screen capture of an English drug monograph page on MedlinePlus Mobile on an iPhone"/>
          <p:cNvPicPr>
            <a:picLocks noChangeAspect="1"/>
          </p:cNvPicPr>
          <p:nvPr/>
        </p:nvPicPr>
        <p:blipFill>
          <a:blip r:embed="rId3" cstate="print"/>
          <a:srcRect/>
          <a:stretch>
            <a:fillRect/>
          </a:stretch>
        </p:blipFill>
        <p:spPr bwMode="auto">
          <a:xfrm>
            <a:off x="2667000" y="91440"/>
            <a:ext cx="3726942" cy="6675120"/>
          </a:xfrm>
          <a:prstGeom prst="roundRect">
            <a:avLst/>
          </a:prstGeom>
          <a:noFill/>
          <a:ln w="9525">
            <a:noFill/>
            <a:miter lim="800000"/>
            <a:headEnd/>
            <a:tailEnd/>
          </a:ln>
          <a:effectLst>
            <a:outerShdw blurRad="63500" sx="102000" sy="102000" algn="ctr" rotWithShape="0">
              <a:prstClr val="black">
                <a:alpha val="40000"/>
              </a:prstClr>
            </a:outerShdw>
          </a:effectLst>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124200" y="2130425"/>
            <a:ext cx="2895600" cy="1470025"/>
          </a:xfrm>
        </p:spPr>
        <p:txBody>
          <a:bodyPr/>
          <a:lstStyle/>
          <a:p>
            <a:r>
              <a:rPr lang="en-US" sz="800" dirty="0" smtClean="0"/>
              <a:t>Screen capture of images from the English medical encyclopedia on MedlinePlus Mobile on an </a:t>
            </a:r>
            <a:r>
              <a:rPr lang="en-US" sz="800" dirty="0" err="1" smtClean="0"/>
              <a:t>iPhone</a:t>
            </a:r>
            <a:endParaRPr lang="en-US" sz="800" dirty="0"/>
          </a:p>
        </p:txBody>
      </p:sp>
      <p:pic>
        <p:nvPicPr>
          <p:cNvPr id="9" name="Picture 8" descr="Screen capture of images from the English medical encyclopedia on MedlinePlus Mobile on an iPhone"/>
          <p:cNvPicPr>
            <a:picLocks noChangeAspect="1"/>
          </p:cNvPicPr>
          <p:nvPr/>
        </p:nvPicPr>
        <p:blipFill>
          <a:blip r:embed="rId3" cstate="print"/>
          <a:srcRect/>
          <a:stretch>
            <a:fillRect/>
          </a:stretch>
        </p:blipFill>
        <p:spPr bwMode="auto">
          <a:xfrm>
            <a:off x="2667000" y="91440"/>
            <a:ext cx="3717671" cy="6675120"/>
          </a:xfrm>
          <a:prstGeom prst="roundRect">
            <a:avLst/>
          </a:prstGeom>
          <a:noFill/>
          <a:ln w="9525">
            <a:noFill/>
            <a:miter lim="800000"/>
            <a:headEnd/>
            <a:tailEnd/>
          </a:ln>
          <a:effectLst>
            <a:outerShdw blurRad="63500" sx="102000" sy="102000" algn="ctr" rotWithShape="0">
              <a:prstClr val="black">
                <a:alpha val="40000"/>
              </a:prstClr>
            </a:outerShdw>
          </a:effectLst>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429000" y="2130425"/>
            <a:ext cx="2286000" cy="1470025"/>
          </a:xfrm>
        </p:spPr>
        <p:txBody>
          <a:bodyPr/>
          <a:lstStyle/>
          <a:p>
            <a:r>
              <a:rPr lang="en-US" sz="800" dirty="0" smtClean="0"/>
              <a:t>Screen capture of an illustration of the lunch in the English medical encyclopedia on MedlinePlus Mobile on an </a:t>
            </a:r>
            <a:r>
              <a:rPr lang="en-US" sz="800" dirty="0" err="1" smtClean="0"/>
              <a:t>iPhone</a:t>
            </a:r>
            <a:endParaRPr lang="en-US" sz="800" dirty="0"/>
          </a:p>
        </p:txBody>
      </p:sp>
      <p:pic>
        <p:nvPicPr>
          <p:cNvPr id="10" name="Picture 9" descr="Screen capture of an illustration of the lunch in the English medical encyclopedia on MedlinePlus Mobile on an iPhone"/>
          <p:cNvPicPr>
            <a:picLocks noChangeAspect="1"/>
          </p:cNvPicPr>
          <p:nvPr/>
        </p:nvPicPr>
        <p:blipFill>
          <a:blip r:embed="rId3" cstate="print"/>
          <a:srcRect/>
          <a:stretch>
            <a:fillRect/>
          </a:stretch>
        </p:blipFill>
        <p:spPr bwMode="auto">
          <a:xfrm>
            <a:off x="2667000" y="0"/>
            <a:ext cx="3723851" cy="6675120"/>
          </a:xfrm>
          <a:prstGeom prst="roundRect">
            <a:avLst/>
          </a:prstGeom>
          <a:noFill/>
          <a:ln w="9525">
            <a:noFill/>
            <a:miter lim="800000"/>
            <a:headEnd/>
            <a:tailEnd/>
          </a:ln>
          <a:effectLst>
            <a:outerShdw blurRad="63500" sx="102000" sy="102000" algn="ctr" rotWithShape="0">
              <a:prstClr val="black">
                <a:alpha val="40000"/>
              </a:prstClr>
            </a:outerShdw>
          </a:effectLst>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276600" y="2130425"/>
            <a:ext cx="2667000" cy="1470025"/>
          </a:xfrm>
        </p:spPr>
        <p:txBody>
          <a:bodyPr/>
          <a:lstStyle/>
          <a:p>
            <a:r>
              <a:rPr lang="en-US" sz="800" dirty="0" smtClean="0"/>
              <a:t>Screen capture of an English </a:t>
            </a:r>
            <a:r>
              <a:rPr lang="en-US" sz="800" dirty="0" err="1" smtClean="0"/>
              <a:t>HealthDay</a:t>
            </a:r>
            <a:r>
              <a:rPr lang="en-US" sz="800" dirty="0" smtClean="0"/>
              <a:t> news article on MedlinePlus Mobile on an </a:t>
            </a:r>
            <a:r>
              <a:rPr lang="en-US" sz="800" dirty="0" err="1" smtClean="0"/>
              <a:t>iPhone</a:t>
            </a:r>
            <a:endParaRPr lang="en-US" sz="800" dirty="0"/>
          </a:p>
        </p:txBody>
      </p:sp>
      <p:pic>
        <p:nvPicPr>
          <p:cNvPr id="3076" name="Picture 4" descr="Screen capture of an English HealthDay news article on MedlinePlus Mobile on an iPhone"/>
          <p:cNvPicPr>
            <a:picLocks noChangeArrowheads="1"/>
          </p:cNvPicPr>
          <p:nvPr/>
        </p:nvPicPr>
        <p:blipFill>
          <a:blip r:embed="rId3" cstate="print"/>
          <a:srcRect/>
          <a:stretch>
            <a:fillRect/>
          </a:stretch>
        </p:blipFill>
        <p:spPr bwMode="auto">
          <a:xfrm>
            <a:off x="2743200" y="0"/>
            <a:ext cx="3712464" cy="6675120"/>
          </a:xfrm>
          <a:prstGeom prst="roundRect">
            <a:avLst/>
          </a:prstGeom>
          <a:noFill/>
          <a:ln w="9525">
            <a:noFill/>
            <a:miter lim="800000"/>
            <a:headEnd/>
            <a:tailEnd/>
          </a:ln>
          <a:effectLst>
            <a:outerShdw blurRad="63500" sx="102000" sy="102000" algn="ctr" rotWithShape="0">
              <a:prstClr val="black">
                <a:alpha val="40000"/>
              </a:prstClr>
            </a:outerShdw>
          </a:effectLst>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124200" y="2130425"/>
            <a:ext cx="2743200" cy="1470025"/>
          </a:xfrm>
        </p:spPr>
        <p:txBody>
          <a:bodyPr/>
          <a:lstStyle/>
          <a:p>
            <a:r>
              <a:rPr lang="en-US" sz="800" dirty="0" smtClean="0"/>
              <a:t>Screen capture of the medical dictionary search page on MedlinePlus Mobile on an </a:t>
            </a:r>
            <a:r>
              <a:rPr lang="en-US" sz="800" dirty="0" err="1" smtClean="0"/>
              <a:t>iPhone</a:t>
            </a:r>
            <a:endParaRPr lang="en-US" sz="800" dirty="0"/>
          </a:p>
        </p:txBody>
      </p:sp>
      <p:pic>
        <p:nvPicPr>
          <p:cNvPr id="3074" name="Picture 2" descr="Screen capture of the medical dictionary search page on MedlinePlus Mobile on an iPhone"/>
          <p:cNvPicPr>
            <a:picLocks noChangeArrowheads="1"/>
          </p:cNvPicPr>
          <p:nvPr/>
        </p:nvPicPr>
        <p:blipFill>
          <a:blip r:embed="rId3" cstate="print"/>
          <a:srcRect/>
          <a:stretch>
            <a:fillRect/>
          </a:stretch>
        </p:blipFill>
        <p:spPr bwMode="auto">
          <a:xfrm>
            <a:off x="2743200" y="0"/>
            <a:ext cx="3712464" cy="6675120"/>
          </a:xfrm>
          <a:prstGeom prst="roundRect">
            <a:avLst/>
          </a:prstGeom>
          <a:noFill/>
          <a:ln w="9525">
            <a:noFill/>
            <a:miter lim="800000"/>
            <a:headEnd/>
            <a:tailEnd/>
          </a:ln>
          <a:effectLst>
            <a:outerShdw blurRad="63500" sx="102000" sy="102000" algn="ctr" rotWithShape="0">
              <a:prstClr val="black">
                <a:alpha val="40000"/>
              </a:prstClr>
            </a:outerShdw>
          </a:effectLst>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124200" y="2130425"/>
            <a:ext cx="2819400" cy="1470025"/>
          </a:xfrm>
        </p:spPr>
        <p:txBody>
          <a:bodyPr/>
          <a:lstStyle/>
          <a:p>
            <a:r>
              <a:rPr lang="en-US" sz="800" dirty="0" smtClean="0"/>
              <a:t>Screen capture of the medical dictionary search result page for "cartilage" on MedlinePlus Mobile on an </a:t>
            </a:r>
            <a:r>
              <a:rPr lang="en-US" sz="800" dirty="0" err="1" smtClean="0"/>
              <a:t>iPhone</a:t>
            </a:r>
            <a:endParaRPr lang="en-US" sz="800" dirty="0"/>
          </a:p>
        </p:txBody>
      </p:sp>
      <p:pic>
        <p:nvPicPr>
          <p:cNvPr id="3075" name="Picture 3" descr="Screen capture of the medical dictionary search result page for &quot;cartilage&quot; on MedlinePlus Mobile on an iPhone"/>
          <p:cNvPicPr>
            <a:picLocks noChangeArrowheads="1"/>
          </p:cNvPicPr>
          <p:nvPr/>
        </p:nvPicPr>
        <p:blipFill>
          <a:blip r:embed="rId3" cstate="print"/>
          <a:srcRect/>
          <a:stretch>
            <a:fillRect/>
          </a:stretch>
        </p:blipFill>
        <p:spPr bwMode="auto">
          <a:xfrm>
            <a:off x="2743200" y="0"/>
            <a:ext cx="3712464" cy="6675120"/>
          </a:xfrm>
          <a:prstGeom prst="roundRect">
            <a:avLst/>
          </a:prstGeom>
          <a:noFill/>
          <a:ln w="9525">
            <a:noFill/>
            <a:miter lim="800000"/>
            <a:headEnd/>
            <a:tailEnd/>
          </a:ln>
          <a:effectLst>
            <a:outerShdw blurRad="63500" sx="102000" sy="102000" algn="ctr" rotWithShape="0">
              <a:prstClr val="black">
                <a:alpha val="40000"/>
              </a:prstClr>
            </a:outerShdw>
          </a:effectLst>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124200" y="2130425"/>
            <a:ext cx="2743200" cy="1470025"/>
          </a:xfrm>
        </p:spPr>
        <p:txBody>
          <a:bodyPr/>
          <a:lstStyle/>
          <a:p>
            <a:r>
              <a:rPr lang="en-US" sz="800" dirty="0" smtClean="0"/>
              <a:t>Screen capture of the MedlinePlus Mobile English homepage on an </a:t>
            </a:r>
            <a:r>
              <a:rPr lang="en-US" sz="800" dirty="0" err="1" smtClean="0"/>
              <a:t>iPhone</a:t>
            </a:r>
            <a:r>
              <a:rPr lang="en-US" sz="800" dirty="0" smtClean="0"/>
              <a:t> (m.medlineplus.gov)</a:t>
            </a:r>
            <a:endParaRPr lang="en-US" sz="800" dirty="0"/>
          </a:p>
        </p:txBody>
      </p:sp>
      <p:pic>
        <p:nvPicPr>
          <p:cNvPr id="12" name="Picture 11" descr="Screen capture of the MedlinePlus Mobile English homepage on an iPhone (m.medlineplus.gov)"/>
          <p:cNvPicPr>
            <a:picLocks noChangeAspect="1" noChangeArrowheads="1"/>
          </p:cNvPicPr>
          <p:nvPr/>
        </p:nvPicPr>
        <p:blipFill>
          <a:blip r:embed="rId3" cstate="print"/>
          <a:srcRect/>
          <a:stretch>
            <a:fillRect/>
          </a:stretch>
        </p:blipFill>
        <p:spPr bwMode="auto">
          <a:xfrm>
            <a:off x="2743200" y="0"/>
            <a:ext cx="3708221" cy="6675120"/>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Screen capture of the URL entry page on a BlackBerry"/>
          <p:cNvPicPr>
            <a:picLocks noChangeAspect="1" noChangeArrowheads="1"/>
          </p:cNvPicPr>
          <p:nvPr/>
        </p:nvPicPr>
        <p:blipFill>
          <a:blip r:embed="rId3" cstate="print"/>
          <a:srcRect/>
          <a:stretch>
            <a:fillRect/>
          </a:stretch>
        </p:blipFill>
        <p:spPr bwMode="auto">
          <a:xfrm>
            <a:off x="152400" y="1919287"/>
            <a:ext cx="4019550" cy="4324350"/>
          </a:xfrm>
          <a:prstGeom prst="round2SameRect">
            <a:avLst/>
          </a:prstGeom>
          <a:noFill/>
          <a:ln w="9525">
            <a:noFill/>
            <a:miter lim="800000"/>
            <a:headEnd/>
            <a:tailEnd/>
          </a:ln>
          <a:effectLst>
            <a:outerShdw blurRad="63500" sx="102000" sy="102000" algn="ctr" rotWithShape="0">
              <a:prstClr val="black">
                <a:alpha val="40000"/>
              </a:prstClr>
            </a:outerShdw>
          </a:effectLst>
        </p:spPr>
      </p:pic>
      <p:sp>
        <p:nvSpPr>
          <p:cNvPr id="9" name="Title 1"/>
          <p:cNvSpPr>
            <a:spLocks noGrp="1"/>
          </p:cNvSpPr>
          <p:nvPr>
            <p:ph type="title"/>
          </p:nvPr>
        </p:nvSpPr>
        <p:spPr>
          <a:xfrm>
            <a:off x="0" y="0"/>
            <a:ext cx="9144000" cy="1143000"/>
          </a:xfrm>
        </p:spPr>
        <p:txBody>
          <a:bodyPr/>
          <a:lstStyle/>
          <a:p>
            <a:pPr eaLnBrk="1" hangingPunct="1">
              <a:defRPr/>
            </a:pPr>
            <a:r>
              <a:rPr lang="en-US" dirty="0" smtClean="0"/>
              <a:t>Discovering MedlinePlus Mobile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descr="Screen capture of two BlackBerries -- one showing the URL entry page and the other showing the MedlinePlus Mobile homepage (m.medlineplus.gov)"/>
          <p:cNvGrpSpPr/>
          <p:nvPr/>
        </p:nvGrpSpPr>
        <p:grpSpPr>
          <a:xfrm>
            <a:off x="152400" y="1919287"/>
            <a:ext cx="5534025" cy="4324350"/>
            <a:chOff x="152400" y="1919287"/>
            <a:chExt cx="5534025" cy="4324350"/>
          </a:xfrm>
        </p:grpSpPr>
        <p:pic>
          <p:nvPicPr>
            <p:cNvPr id="2050" name="Picture 2"/>
            <p:cNvPicPr>
              <a:picLocks noChangeAspect="1" noChangeArrowheads="1"/>
            </p:cNvPicPr>
            <p:nvPr/>
          </p:nvPicPr>
          <p:blipFill>
            <a:blip r:embed="rId3" cstate="print"/>
            <a:srcRect/>
            <a:stretch>
              <a:fillRect/>
            </a:stretch>
          </p:blipFill>
          <p:spPr bwMode="auto">
            <a:xfrm>
              <a:off x="152400" y="1919287"/>
              <a:ext cx="4019550" cy="4324350"/>
            </a:xfrm>
            <a:prstGeom prst="round2SameRect">
              <a:avLst/>
            </a:prstGeom>
            <a:noFill/>
            <a:ln w="9525">
              <a:noFill/>
              <a:miter lim="800000"/>
              <a:headEnd/>
              <a:tailEnd/>
            </a:ln>
            <a:effectLst>
              <a:outerShdw blurRad="63500" sx="102000" sy="102000" algn="ctr" rotWithShape="0">
                <a:prstClr val="black">
                  <a:alpha val="40000"/>
                </a:prstClr>
              </a:outerShdw>
            </a:effectLst>
          </p:spPr>
        </p:pic>
        <p:pic>
          <p:nvPicPr>
            <p:cNvPr id="2051" name="Picture 3"/>
            <p:cNvPicPr>
              <a:picLocks noChangeAspect="1" noChangeArrowheads="1"/>
            </p:cNvPicPr>
            <p:nvPr/>
          </p:nvPicPr>
          <p:blipFill>
            <a:blip r:embed="rId4" cstate="print"/>
            <a:srcRect/>
            <a:stretch>
              <a:fillRect/>
            </a:stretch>
          </p:blipFill>
          <p:spPr bwMode="auto">
            <a:xfrm>
              <a:off x="1676400" y="1924050"/>
              <a:ext cx="4010025" cy="4314825"/>
            </a:xfrm>
            <a:prstGeom prst="round2SameRect">
              <a:avLst/>
            </a:prstGeom>
            <a:noFill/>
            <a:ln w="9525">
              <a:noFill/>
              <a:miter lim="800000"/>
              <a:headEnd/>
              <a:tailEnd/>
            </a:ln>
            <a:effectLst>
              <a:outerShdw blurRad="63500" sx="102000" sy="102000" algn="ctr" rotWithShape="0">
                <a:prstClr val="black">
                  <a:alpha val="40000"/>
                </a:prstClr>
              </a:outerShdw>
            </a:effectLst>
          </p:spPr>
        </p:pic>
      </p:grpSp>
      <p:sp>
        <p:nvSpPr>
          <p:cNvPr id="9" name="Title 1"/>
          <p:cNvSpPr>
            <a:spLocks noGrp="1"/>
          </p:cNvSpPr>
          <p:nvPr>
            <p:ph type="title"/>
          </p:nvPr>
        </p:nvSpPr>
        <p:spPr>
          <a:xfrm>
            <a:off x="0" y="0"/>
            <a:ext cx="9144000" cy="1143000"/>
          </a:xfrm>
        </p:spPr>
        <p:txBody>
          <a:bodyPr/>
          <a:lstStyle/>
          <a:p>
            <a:pPr eaLnBrk="1" hangingPunct="1">
              <a:defRPr/>
            </a:pPr>
            <a:r>
              <a:rPr lang="en-US" dirty="0" smtClean="0"/>
              <a:t>Discovering MedlinePlus Mobile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pic>
        <p:nvPicPr>
          <p:cNvPr id="5" name="Picture 4" descr="Screen capture of the MedlinePlus Mobile homepage (m.medlineplus.gov)"/>
          <p:cNvPicPr>
            <a:picLocks noChangeAspect="1" noChangeArrowheads="1"/>
          </p:cNvPicPr>
          <p:nvPr/>
        </p:nvPicPr>
        <p:blipFill>
          <a:blip r:embed="rId3" cstate="print"/>
          <a:srcRect/>
          <a:stretch>
            <a:fillRect/>
          </a:stretch>
        </p:blipFill>
        <p:spPr bwMode="auto">
          <a:xfrm>
            <a:off x="3238563" y="1371600"/>
            <a:ext cx="2666875" cy="4800600"/>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le 5"/>
          <p:cNvSpPr>
            <a:spLocks noGrp="1"/>
          </p:cNvSpPr>
          <p:nvPr>
            <p:ph type="title"/>
          </p:nvPr>
        </p:nvSpPr>
        <p:spPr/>
        <p:txBody>
          <a:bodyPr/>
          <a:lstStyle/>
          <a:p>
            <a:r>
              <a:rPr lang="en-US" dirty="0" smtClean="0"/>
              <a:t>m.medlineplus.gov</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descr="Screen capture of three BlackBerries -- one showing the URL entry page, the second showing the MedlinePlus Mobile homepage (m.medlineplus.gov), the third showing the link to the full MedlinePlus site on the footer of the MedlinePlus Mobile homepage"/>
          <p:cNvGrpSpPr/>
          <p:nvPr/>
        </p:nvGrpSpPr>
        <p:grpSpPr>
          <a:xfrm>
            <a:off x="152400" y="1914525"/>
            <a:ext cx="8743950" cy="4333875"/>
            <a:chOff x="152400" y="1914525"/>
            <a:chExt cx="8743950" cy="4333875"/>
          </a:xfrm>
        </p:grpSpPr>
        <p:pic>
          <p:nvPicPr>
            <p:cNvPr id="2050" name="Picture 2"/>
            <p:cNvPicPr>
              <a:picLocks noChangeAspect="1" noChangeArrowheads="1"/>
            </p:cNvPicPr>
            <p:nvPr/>
          </p:nvPicPr>
          <p:blipFill>
            <a:blip r:embed="rId3" cstate="print"/>
            <a:srcRect/>
            <a:stretch>
              <a:fillRect/>
            </a:stretch>
          </p:blipFill>
          <p:spPr bwMode="auto">
            <a:xfrm>
              <a:off x="152400" y="1919287"/>
              <a:ext cx="4019550" cy="4324350"/>
            </a:xfrm>
            <a:prstGeom prst="round2SameRect">
              <a:avLst/>
            </a:prstGeom>
            <a:noFill/>
            <a:ln w="9525">
              <a:noFill/>
              <a:miter lim="800000"/>
              <a:headEnd/>
              <a:tailEnd/>
            </a:ln>
            <a:effectLst>
              <a:outerShdw blurRad="63500" sx="102000" sy="102000" algn="ctr" rotWithShape="0">
                <a:prstClr val="black">
                  <a:alpha val="40000"/>
                </a:prstClr>
              </a:outerShdw>
            </a:effectLst>
          </p:spPr>
        </p:pic>
        <p:pic>
          <p:nvPicPr>
            <p:cNvPr id="2051" name="Picture 3"/>
            <p:cNvPicPr>
              <a:picLocks noChangeAspect="1" noChangeArrowheads="1"/>
            </p:cNvPicPr>
            <p:nvPr/>
          </p:nvPicPr>
          <p:blipFill>
            <a:blip r:embed="rId4" cstate="print"/>
            <a:srcRect/>
            <a:stretch>
              <a:fillRect/>
            </a:stretch>
          </p:blipFill>
          <p:spPr bwMode="auto">
            <a:xfrm>
              <a:off x="1676400" y="1924050"/>
              <a:ext cx="4010025" cy="4314825"/>
            </a:xfrm>
            <a:prstGeom prst="round2SameRect">
              <a:avLst/>
            </a:prstGeom>
            <a:noFill/>
            <a:ln w="9525">
              <a:noFill/>
              <a:miter lim="800000"/>
              <a:headEnd/>
              <a:tailEnd/>
            </a:ln>
            <a:effectLst>
              <a:outerShdw blurRad="63500" sx="102000" sy="102000" algn="ctr" rotWithShape="0">
                <a:prstClr val="black">
                  <a:alpha val="40000"/>
                </a:prstClr>
              </a:outerShdw>
            </a:effectLst>
          </p:spPr>
        </p:pic>
        <p:pic>
          <p:nvPicPr>
            <p:cNvPr id="2052" name="Picture 4"/>
            <p:cNvPicPr>
              <a:picLocks noChangeAspect="1" noChangeArrowheads="1"/>
            </p:cNvPicPr>
            <p:nvPr/>
          </p:nvPicPr>
          <p:blipFill>
            <a:blip r:embed="rId5" cstate="print"/>
            <a:srcRect/>
            <a:stretch>
              <a:fillRect/>
            </a:stretch>
          </p:blipFill>
          <p:spPr bwMode="auto">
            <a:xfrm>
              <a:off x="3276600" y="1914525"/>
              <a:ext cx="4067175" cy="4333875"/>
            </a:xfrm>
            <a:prstGeom prst="round2SameRect">
              <a:avLst/>
            </a:prstGeom>
            <a:noFill/>
            <a:ln w="9525">
              <a:noFill/>
              <a:miter lim="800000"/>
              <a:headEnd/>
              <a:tailEnd/>
            </a:ln>
            <a:effectLst>
              <a:outerShdw blurRad="63500" sx="102000" sy="102000" algn="ctr" rotWithShape="0">
                <a:prstClr val="black">
                  <a:alpha val="40000"/>
                </a:prstClr>
              </a:outerShdw>
            </a:effectLst>
          </p:spPr>
        </p:pic>
        <p:pic>
          <p:nvPicPr>
            <p:cNvPr id="2053" name="Picture 5"/>
            <p:cNvPicPr>
              <a:picLocks noChangeAspect="1" noChangeArrowheads="1"/>
            </p:cNvPicPr>
            <p:nvPr/>
          </p:nvPicPr>
          <p:blipFill>
            <a:blip r:embed="rId6" cstate="print"/>
            <a:srcRect/>
            <a:stretch>
              <a:fillRect/>
            </a:stretch>
          </p:blipFill>
          <p:spPr bwMode="auto">
            <a:xfrm>
              <a:off x="3581400" y="4419600"/>
              <a:ext cx="5314950" cy="685800"/>
            </a:xfrm>
            <a:prstGeom prst="rect">
              <a:avLst/>
            </a:prstGeom>
            <a:noFill/>
            <a:ln w="9525">
              <a:noFill/>
              <a:miter lim="800000"/>
              <a:headEnd/>
              <a:tailEnd/>
            </a:ln>
            <a:effectLst>
              <a:outerShdw blurRad="63500" sx="102000" sy="102000" algn="ctr" rotWithShape="0">
                <a:prstClr val="black">
                  <a:alpha val="40000"/>
                </a:prstClr>
              </a:outerShdw>
            </a:effectLst>
          </p:spPr>
        </p:pic>
      </p:grpSp>
      <p:sp>
        <p:nvSpPr>
          <p:cNvPr id="9" name="Title 1"/>
          <p:cNvSpPr>
            <a:spLocks noGrp="1"/>
          </p:cNvSpPr>
          <p:nvPr>
            <p:ph type="title"/>
          </p:nvPr>
        </p:nvSpPr>
        <p:spPr>
          <a:xfrm>
            <a:off x="0" y="0"/>
            <a:ext cx="9144000" cy="1143000"/>
          </a:xfrm>
        </p:spPr>
        <p:txBody>
          <a:bodyPr/>
          <a:lstStyle/>
          <a:p>
            <a:pPr eaLnBrk="1" hangingPunct="1">
              <a:defRPr/>
            </a:pPr>
            <a:r>
              <a:rPr lang="en-US" dirty="0" smtClean="0"/>
              <a:t>Discovering MedlinePlus Mobile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descr="Screen capture of four BlackBerries -- one showing the URL entry page, the second showing the MedlinePlus Mobile homepage (m.medlineplus.gov), the third showing the link to the full MedlinePlus site on the footer of the MedlinePlus Mobile homepage, the fourth showing the full MedlinePlus homepage"/>
          <p:cNvGrpSpPr/>
          <p:nvPr/>
        </p:nvGrpSpPr>
        <p:grpSpPr>
          <a:xfrm>
            <a:off x="152400" y="1914525"/>
            <a:ext cx="8839200" cy="4333875"/>
            <a:chOff x="152400" y="1914525"/>
            <a:chExt cx="8839200" cy="4333875"/>
          </a:xfrm>
        </p:grpSpPr>
        <p:pic>
          <p:nvPicPr>
            <p:cNvPr id="2050" name="Picture 2"/>
            <p:cNvPicPr>
              <a:picLocks noChangeAspect="1" noChangeArrowheads="1"/>
            </p:cNvPicPr>
            <p:nvPr/>
          </p:nvPicPr>
          <p:blipFill>
            <a:blip r:embed="rId3" cstate="print"/>
            <a:srcRect/>
            <a:stretch>
              <a:fillRect/>
            </a:stretch>
          </p:blipFill>
          <p:spPr bwMode="auto">
            <a:xfrm>
              <a:off x="152400" y="1919287"/>
              <a:ext cx="4019550" cy="4324350"/>
            </a:xfrm>
            <a:prstGeom prst="round2SameRect">
              <a:avLst/>
            </a:prstGeom>
            <a:noFill/>
            <a:ln w="9525">
              <a:noFill/>
              <a:miter lim="800000"/>
              <a:headEnd/>
              <a:tailEnd/>
            </a:ln>
            <a:effectLst>
              <a:outerShdw blurRad="63500" sx="102000" sy="102000" algn="ctr" rotWithShape="0">
                <a:prstClr val="black">
                  <a:alpha val="40000"/>
                </a:prstClr>
              </a:outerShdw>
            </a:effectLst>
          </p:spPr>
        </p:pic>
        <p:pic>
          <p:nvPicPr>
            <p:cNvPr id="2051" name="Picture 3"/>
            <p:cNvPicPr>
              <a:picLocks noChangeAspect="1" noChangeArrowheads="1"/>
            </p:cNvPicPr>
            <p:nvPr/>
          </p:nvPicPr>
          <p:blipFill>
            <a:blip r:embed="rId4" cstate="print"/>
            <a:srcRect/>
            <a:stretch>
              <a:fillRect/>
            </a:stretch>
          </p:blipFill>
          <p:spPr bwMode="auto">
            <a:xfrm>
              <a:off x="1676400" y="1924050"/>
              <a:ext cx="4010025" cy="4314825"/>
            </a:xfrm>
            <a:prstGeom prst="round2SameRect">
              <a:avLst/>
            </a:prstGeom>
            <a:noFill/>
            <a:ln w="9525">
              <a:noFill/>
              <a:miter lim="800000"/>
              <a:headEnd/>
              <a:tailEnd/>
            </a:ln>
            <a:effectLst>
              <a:outerShdw blurRad="63500" sx="102000" sy="102000" algn="ctr" rotWithShape="0">
                <a:prstClr val="black">
                  <a:alpha val="40000"/>
                </a:prstClr>
              </a:outerShdw>
            </a:effectLst>
          </p:spPr>
        </p:pic>
        <p:pic>
          <p:nvPicPr>
            <p:cNvPr id="2052" name="Picture 4"/>
            <p:cNvPicPr>
              <a:picLocks noChangeAspect="1" noChangeArrowheads="1"/>
            </p:cNvPicPr>
            <p:nvPr/>
          </p:nvPicPr>
          <p:blipFill>
            <a:blip r:embed="rId5" cstate="print"/>
            <a:srcRect/>
            <a:stretch>
              <a:fillRect/>
            </a:stretch>
          </p:blipFill>
          <p:spPr bwMode="auto">
            <a:xfrm>
              <a:off x="3276600" y="1914525"/>
              <a:ext cx="4067175" cy="4333875"/>
            </a:xfrm>
            <a:prstGeom prst="round2SameRect">
              <a:avLst/>
            </a:prstGeom>
            <a:noFill/>
            <a:ln w="9525">
              <a:noFill/>
              <a:miter lim="800000"/>
              <a:headEnd/>
              <a:tailEnd/>
            </a:ln>
            <a:effectLst>
              <a:outerShdw blurRad="63500" sx="102000" sy="102000" algn="ctr" rotWithShape="0">
                <a:prstClr val="black">
                  <a:alpha val="40000"/>
                </a:prstClr>
              </a:outerShdw>
            </a:effectLst>
          </p:spPr>
        </p:pic>
        <p:pic>
          <p:nvPicPr>
            <p:cNvPr id="2053" name="Picture 5"/>
            <p:cNvPicPr>
              <a:picLocks noChangeAspect="1" noChangeArrowheads="1"/>
            </p:cNvPicPr>
            <p:nvPr/>
          </p:nvPicPr>
          <p:blipFill>
            <a:blip r:embed="rId6" cstate="print"/>
            <a:srcRect/>
            <a:stretch>
              <a:fillRect/>
            </a:stretch>
          </p:blipFill>
          <p:spPr bwMode="auto">
            <a:xfrm>
              <a:off x="3581400" y="4419600"/>
              <a:ext cx="5314950" cy="6858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054" name="Picture 6"/>
            <p:cNvPicPr>
              <a:picLocks noChangeAspect="1" noChangeArrowheads="1"/>
            </p:cNvPicPr>
            <p:nvPr/>
          </p:nvPicPr>
          <p:blipFill>
            <a:blip r:embed="rId7" cstate="print"/>
            <a:srcRect/>
            <a:stretch>
              <a:fillRect/>
            </a:stretch>
          </p:blipFill>
          <p:spPr bwMode="auto">
            <a:xfrm>
              <a:off x="4953000" y="1924050"/>
              <a:ext cx="4038600" cy="4314825"/>
            </a:xfrm>
            <a:prstGeom prst="round2SameRect">
              <a:avLst/>
            </a:prstGeom>
            <a:noFill/>
            <a:ln w="9525">
              <a:noFill/>
              <a:miter lim="800000"/>
              <a:headEnd/>
              <a:tailEnd/>
            </a:ln>
            <a:effectLst>
              <a:outerShdw blurRad="63500" sx="102000" sy="102000" algn="ctr" rotWithShape="0">
                <a:prstClr val="black">
                  <a:alpha val="40000"/>
                </a:prstClr>
              </a:outerShdw>
            </a:effectLst>
          </p:spPr>
        </p:pic>
      </p:grpSp>
      <p:sp>
        <p:nvSpPr>
          <p:cNvPr id="9" name="Title 1"/>
          <p:cNvSpPr>
            <a:spLocks noGrp="1"/>
          </p:cNvSpPr>
          <p:nvPr>
            <p:ph type="title"/>
          </p:nvPr>
        </p:nvSpPr>
        <p:spPr>
          <a:xfrm>
            <a:off x="0" y="0"/>
            <a:ext cx="9144000" cy="1143000"/>
          </a:xfrm>
        </p:spPr>
        <p:txBody>
          <a:bodyPr/>
          <a:lstStyle/>
          <a:p>
            <a:pPr eaLnBrk="1" hangingPunct="1">
              <a:defRPr/>
            </a:pPr>
            <a:r>
              <a:rPr lang="en-US" dirty="0" smtClean="0"/>
              <a:t>Discovering MedlinePlus Mobile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Screen capture of the English Anatomy Videos page on MedlinePlus (http://www.nlm.nih.gov/medlineplus/anatomyvideos.html)"/>
          <p:cNvPicPr>
            <a:picLocks noChangeAspect="1" noChangeArrowheads="1"/>
          </p:cNvPicPr>
          <p:nvPr/>
        </p:nvPicPr>
        <p:blipFill>
          <a:blip r:embed="rId3" cstate="print"/>
          <a:srcRect/>
          <a:stretch>
            <a:fillRect/>
          </a:stretch>
        </p:blipFill>
        <p:spPr bwMode="auto">
          <a:xfrm>
            <a:off x="66467" y="1143000"/>
            <a:ext cx="9011066" cy="557784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457200" y="152400"/>
            <a:ext cx="8229600" cy="1143000"/>
          </a:xfrm>
        </p:spPr>
        <p:txBody>
          <a:bodyPr>
            <a:normAutofit/>
          </a:bodyPr>
          <a:lstStyle/>
          <a:p>
            <a:r>
              <a:rPr lang="en-US" dirty="0" smtClean="0"/>
              <a:t>Anatomy Videos</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Anatomy Videos</a:t>
            </a:r>
            <a:endParaRPr lang="en-US" dirty="0"/>
          </a:p>
        </p:txBody>
      </p:sp>
      <p:grpSp>
        <p:nvGrpSpPr>
          <p:cNvPr id="9" name="Group 8" descr="Screen capture of the English Anatomy Videos page on MedlinePlus with stills from two videos highlighted (http://www.nlm.nih.gov/medlineplus/anatomyvideos.html)"/>
          <p:cNvGrpSpPr/>
          <p:nvPr/>
        </p:nvGrpSpPr>
        <p:grpSpPr>
          <a:xfrm>
            <a:off x="66467" y="1143000"/>
            <a:ext cx="9011066" cy="5577840"/>
            <a:chOff x="66467" y="1143000"/>
            <a:chExt cx="9011066" cy="5577840"/>
          </a:xfrm>
        </p:grpSpPr>
        <p:pic>
          <p:nvPicPr>
            <p:cNvPr id="4098" name="Picture 2"/>
            <p:cNvPicPr>
              <a:picLocks noChangeAspect="1" noChangeArrowheads="1"/>
            </p:cNvPicPr>
            <p:nvPr/>
          </p:nvPicPr>
          <p:blipFill>
            <a:blip r:embed="rId3" cstate="print"/>
            <a:srcRect/>
            <a:stretch>
              <a:fillRect/>
            </a:stretch>
          </p:blipFill>
          <p:spPr bwMode="auto">
            <a:xfrm>
              <a:off x="66467" y="1143000"/>
              <a:ext cx="9011066" cy="557784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Picture 5"/>
            <p:cNvPicPr>
              <a:picLocks noChangeAspect="1" noChangeArrowheads="1"/>
            </p:cNvPicPr>
            <p:nvPr/>
          </p:nvPicPr>
          <p:blipFill>
            <a:blip r:embed="rId4" cstate="print"/>
            <a:srcRect/>
            <a:stretch>
              <a:fillRect/>
            </a:stretch>
          </p:blipFill>
          <p:spPr bwMode="auto">
            <a:xfrm>
              <a:off x="457200" y="1310640"/>
              <a:ext cx="3317259" cy="2651760"/>
            </a:xfrm>
            <a:prstGeom prst="rect">
              <a:avLst/>
            </a:prstGeom>
            <a:noFill/>
            <a:ln w="9525">
              <a:solidFill>
                <a:srgbClr val="000000"/>
              </a:solidFill>
              <a:miter lim="800000"/>
              <a:headEnd/>
              <a:tailEnd/>
            </a:ln>
            <a:effectLst>
              <a:outerShdw blurRad="50800" dist="38100" algn="l" rotWithShape="0">
                <a:prstClr val="black">
                  <a:alpha val="40000"/>
                </a:prstClr>
              </a:outerShdw>
            </a:effectLst>
          </p:spPr>
        </p:pic>
        <p:pic>
          <p:nvPicPr>
            <p:cNvPr id="15" name="Picture 6"/>
            <p:cNvPicPr>
              <a:picLocks noChangeAspect="1" noChangeArrowheads="1"/>
            </p:cNvPicPr>
            <p:nvPr/>
          </p:nvPicPr>
          <p:blipFill>
            <a:blip r:embed="rId5" cstate="print"/>
            <a:srcRect/>
            <a:stretch>
              <a:fillRect/>
            </a:stretch>
          </p:blipFill>
          <p:spPr bwMode="auto">
            <a:xfrm>
              <a:off x="5288162" y="3276600"/>
              <a:ext cx="3322438" cy="2651760"/>
            </a:xfrm>
            <a:prstGeom prst="rect">
              <a:avLst/>
            </a:prstGeom>
            <a:noFill/>
            <a:ln w="9525">
              <a:solidFill>
                <a:srgbClr val="000000"/>
              </a:solidFill>
              <a:miter lim="800000"/>
              <a:headEnd/>
              <a:tailEnd/>
            </a:ln>
          </p:spPr>
        </p:pic>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Anatomy Videos</a:t>
            </a:r>
            <a:endParaRPr lang="en-US" dirty="0"/>
          </a:p>
        </p:txBody>
      </p:sp>
      <p:grpSp>
        <p:nvGrpSpPr>
          <p:cNvPr id="9" name="Group 8" descr="Screen capture of the English Anatomy Videos page on MedlinePlus with quotes from a few users giving positive feedback (http://www.nlm.nih.gov/medlineplus/anatomyvideos.html)"/>
          <p:cNvGrpSpPr/>
          <p:nvPr/>
        </p:nvGrpSpPr>
        <p:grpSpPr>
          <a:xfrm>
            <a:off x="66467" y="1143000"/>
            <a:ext cx="9011066" cy="5577840"/>
            <a:chOff x="66467" y="1143000"/>
            <a:chExt cx="9011066" cy="5577840"/>
          </a:xfrm>
        </p:grpSpPr>
        <p:pic>
          <p:nvPicPr>
            <p:cNvPr id="4098" name="Picture 2"/>
            <p:cNvPicPr>
              <a:picLocks noChangeAspect="1" noChangeArrowheads="1"/>
            </p:cNvPicPr>
            <p:nvPr/>
          </p:nvPicPr>
          <p:blipFill>
            <a:blip r:embed="rId3" cstate="print"/>
            <a:srcRect/>
            <a:stretch>
              <a:fillRect/>
            </a:stretch>
          </p:blipFill>
          <p:spPr bwMode="auto">
            <a:xfrm>
              <a:off x="66467" y="1143000"/>
              <a:ext cx="9011066" cy="557784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1506" name="Picture 2"/>
            <p:cNvPicPr>
              <a:picLocks noChangeAspect="1" noChangeArrowheads="1"/>
            </p:cNvPicPr>
            <p:nvPr/>
          </p:nvPicPr>
          <p:blipFill>
            <a:blip r:embed="rId4" cstate="print"/>
            <a:srcRect/>
            <a:stretch>
              <a:fillRect/>
            </a:stretch>
          </p:blipFill>
          <p:spPr bwMode="auto">
            <a:xfrm>
              <a:off x="4343400" y="1567815"/>
              <a:ext cx="4514850" cy="8096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TextBox 11"/>
            <p:cNvSpPr txBox="1"/>
            <p:nvPr/>
          </p:nvSpPr>
          <p:spPr>
            <a:xfrm>
              <a:off x="1143000" y="5493603"/>
              <a:ext cx="3048000" cy="830997"/>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dirty="0" smtClean="0">
                  <a:solidFill>
                    <a:srgbClr val="000000"/>
                  </a:solidFill>
                  <a:latin typeface="Calibri" pitchFamily="34" charset="0"/>
                </a:rPr>
                <a:t>These are a wonderful addition - thanks!</a:t>
              </a:r>
              <a:endParaRPr lang="en-US" dirty="0">
                <a:solidFill>
                  <a:srgbClr val="000000"/>
                </a:solidFill>
                <a:latin typeface="Calibri" pitchFamily="34" charset="0"/>
              </a:endParaRPr>
            </a:p>
          </p:txBody>
        </p:sp>
        <p:pic>
          <p:nvPicPr>
            <p:cNvPr id="21507" name="Picture 3"/>
            <p:cNvPicPr>
              <a:picLocks noChangeAspect="1" noChangeArrowheads="1"/>
            </p:cNvPicPr>
            <p:nvPr/>
          </p:nvPicPr>
          <p:blipFill>
            <a:blip r:embed="rId5" cstate="print"/>
            <a:srcRect/>
            <a:stretch>
              <a:fillRect/>
            </a:stretch>
          </p:blipFill>
          <p:spPr bwMode="auto">
            <a:xfrm>
              <a:off x="908857" y="3429000"/>
              <a:ext cx="7396943" cy="1737360"/>
            </a:xfrm>
            <a:prstGeom prst="rect">
              <a:avLst/>
            </a:prstGeom>
            <a:noFill/>
            <a:ln w="9525">
              <a:noFill/>
              <a:miter lim="800000"/>
              <a:headEnd/>
              <a:tailEnd/>
            </a:ln>
            <a:effectLst>
              <a:outerShdw blurRad="50800" dist="38100" dir="2700000" algn="tl" rotWithShape="0">
                <a:prstClr val="black">
                  <a:alpha val="40000"/>
                </a:prstClr>
              </a:outerShdw>
            </a:effectLst>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sz="800" dirty="0" smtClean="0"/>
              <a:t>Screen capture of the English Herbs and Supplements page on MedlinePlus with the logo of the content provider highlighted (http://www.nlm.nih.gov/medlineplus/druginfo/herb_All.html)</a:t>
            </a:r>
            <a:endParaRPr lang="en-US" sz="800" dirty="0"/>
          </a:p>
        </p:txBody>
      </p:sp>
      <p:grpSp>
        <p:nvGrpSpPr>
          <p:cNvPr id="6" name="Group 5" descr="Screen capture of the English Herbs and Supplements page on MedlinePlus with the logo of the content provider highlighted (http://www.nlm.nih.gov/medlineplus/druginfo/herb_All.html)"/>
          <p:cNvGrpSpPr/>
          <p:nvPr/>
        </p:nvGrpSpPr>
        <p:grpSpPr>
          <a:xfrm>
            <a:off x="54061" y="685800"/>
            <a:ext cx="9035878" cy="5486400"/>
            <a:chOff x="54061" y="685800"/>
            <a:chExt cx="9035878" cy="5486400"/>
          </a:xfrm>
        </p:grpSpPr>
        <p:pic>
          <p:nvPicPr>
            <p:cNvPr id="5122" name="Picture 2"/>
            <p:cNvPicPr>
              <a:picLocks noChangeAspect="1" noChangeArrowheads="1"/>
            </p:cNvPicPr>
            <p:nvPr/>
          </p:nvPicPr>
          <p:blipFill>
            <a:blip r:embed="rId3" cstate="print"/>
            <a:srcRect/>
            <a:stretch>
              <a:fillRect/>
            </a:stretch>
          </p:blipFill>
          <p:spPr bwMode="auto">
            <a:xfrm>
              <a:off x="54061" y="685800"/>
              <a:ext cx="9035878" cy="5486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123" name="Picture 3"/>
            <p:cNvPicPr>
              <a:picLocks noChangeAspect="1" noChangeArrowheads="1"/>
            </p:cNvPicPr>
            <p:nvPr/>
          </p:nvPicPr>
          <p:blipFill>
            <a:blip r:embed="rId4" cstate="print"/>
            <a:srcRect/>
            <a:stretch>
              <a:fillRect/>
            </a:stretch>
          </p:blipFill>
          <p:spPr bwMode="auto">
            <a:xfrm>
              <a:off x="2234732" y="2850356"/>
              <a:ext cx="4674536" cy="1157288"/>
            </a:xfrm>
            <a:prstGeom prst="rect">
              <a:avLst/>
            </a:prstGeom>
            <a:noFill/>
            <a:ln w="9525">
              <a:noFill/>
              <a:miter lim="800000"/>
              <a:headEnd/>
              <a:tailEnd/>
            </a:ln>
            <a:effectLst>
              <a:outerShdw blurRad="63500" sx="102000" sy="102000" algn="ctr" rotWithShape="0">
                <a:prstClr val="black">
                  <a:alpha val="40000"/>
                </a:prstClr>
              </a:outerShdw>
            </a:effectLst>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descr="Screen capture of the English Fish Oil page on MedlinePlus (http://www.nlm.nih.gov/medlineplus/druginfo/natural/993.html)"/>
          <p:cNvPicPr>
            <a:picLocks noChangeAspect="1" noChangeArrowheads="1"/>
          </p:cNvPicPr>
          <p:nvPr/>
        </p:nvPicPr>
        <p:blipFill>
          <a:blip r:embed="rId3" cstate="print"/>
          <a:srcRect/>
          <a:stretch>
            <a:fillRect/>
          </a:stretch>
        </p:blipFill>
        <p:spPr bwMode="auto">
          <a:xfrm>
            <a:off x="45720" y="804869"/>
            <a:ext cx="9052560" cy="52482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Title 5"/>
          <p:cNvSpPr>
            <a:spLocks noGrp="1"/>
          </p:cNvSpPr>
          <p:nvPr>
            <p:ph type="title"/>
          </p:nvPr>
        </p:nvSpPr>
        <p:spPr>
          <a:xfrm>
            <a:off x="457200" y="2895600"/>
            <a:ext cx="8229600" cy="1143000"/>
          </a:xfrm>
        </p:spPr>
        <p:txBody>
          <a:bodyPr/>
          <a:lstStyle/>
          <a:p>
            <a:r>
              <a:rPr lang="en-US" sz="800" dirty="0" smtClean="0"/>
              <a:t>Screen capture of the English Fish Oil page on MedlinePlus (http://www.nlm.nih.gov/medlineplus/druginfo/natural/993.html)</a:t>
            </a:r>
            <a:endParaRPr lang="en-US" sz="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362200"/>
            <a:ext cx="8229600" cy="1143000"/>
          </a:xfrm>
        </p:spPr>
        <p:txBody>
          <a:bodyPr/>
          <a:lstStyle/>
          <a:p>
            <a:r>
              <a:rPr lang="en-US" sz="800" dirty="0" smtClean="0"/>
              <a:t>Screen capture of the English Fish Oil page on MedlinePlus with the table of contents highlighted (http://www.nlm.nih.gov/medlineplus/druginfo/natural/993.html)</a:t>
            </a:r>
            <a:endParaRPr lang="en-US" sz="800" dirty="0"/>
          </a:p>
        </p:txBody>
      </p:sp>
      <p:grpSp>
        <p:nvGrpSpPr>
          <p:cNvPr id="4" name="Group 3" descr="Screen capture of the English Fish Oil page on MedlinePlus with the table of contents highlighted (http://www.nlm.nih.gov/medlineplus/druginfo/natural/993.html)"/>
          <p:cNvGrpSpPr/>
          <p:nvPr/>
        </p:nvGrpSpPr>
        <p:grpSpPr>
          <a:xfrm>
            <a:off x="45720" y="804869"/>
            <a:ext cx="9052560" cy="5248263"/>
            <a:chOff x="45720" y="804869"/>
            <a:chExt cx="9052560" cy="5248263"/>
          </a:xfrm>
        </p:grpSpPr>
        <p:pic>
          <p:nvPicPr>
            <p:cNvPr id="5124" name="Picture 4"/>
            <p:cNvPicPr>
              <a:picLocks noChangeAspect="1" noChangeArrowheads="1"/>
            </p:cNvPicPr>
            <p:nvPr/>
          </p:nvPicPr>
          <p:blipFill>
            <a:blip r:embed="rId3" cstate="print"/>
            <a:srcRect/>
            <a:stretch>
              <a:fillRect/>
            </a:stretch>
          </p:blipFill>
          <p:spPr bwMode="auto">
            <a:xfrm>
              <a:off x="45720" y="804869"/>
              <a:ext cx="9052560" cy="524826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 name="Picture 5"/>
            <p:cNvPicPr>
              <a:picLocks noChangeAspect="1" noChangeArrowheads="1"/>
            </p:cNvPicPr>
            <p:nvPr/>
          </p:nvPicPr>
          <p:blipFill>
            <a:blip r:embed="rId4" cstate="print"/>
            <a:srcRect/>
            <a:stretch>
              <a:fillRect/>
            </a:stretch>
          </p:blipFill>
          <p:spPr bwMode="auto">
            <a:xfrm>
              <a:off x="88583" y="2836915"/>
              <a:ext cx="8966834" cy="1735085"/>
            </a:xfrm>
            <a:prstGeom prst="rect">
              <a:avLst/>
            </a:prstGeom>
            <a:noFill/>
            <a:ln w="50800">
              <a:noFill/>
              <a:miter lim="800000"/>
              <a:headEnd/>
              <a:tailEnd/>
            </a:ln>
            <a:effectLst>
              <a:outerShdw blurRad="63500" sx="102000" sy="102000" algn="ctr" rotWithShape="0">
                <a:prstClr val="black">
                  <a:alpha val="40000"/>
                </a:prstClr>
              </a:outerShdw>
            </a:effectLst>
          </p:spPr>
        </p:pic>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MedlinePlus Web Service</a:t>
            </a:r>
          </a:p>
        </p:txBody>
      </p:sp>
      <p:sp>
        <p:nvSpPr>
          <p:cNvPr id="3" name="Content Placeholder 2"/>
          <p:cNvSpPr>
            <a:spLocks noGrp="1"/>
          </p:cNvSpPr>
          <p:nvPr>
            <p:ph idx="1"/>
          </p:nvPr>
        </p:nvSpPr>
        <p:spPr>
          <a:xfrm>
            <a:off x="457200" y="1828800"/>
            <a:ext cx="8229600" cy="4530725"/>
          </a:xfrm>
        </p:spPr>
        <p:txBody>
          <a:bodyPr/>
          <a:lstStyle/>
          <a:p>
            <a:pPr eaLnBrk="1" hangingPunct="1">
              <a:defRPr/>
            </a:pPr>
            <a:r>
              <a:rPr lang="en-US" dirty="0" smtClean="0"/>
              <a:t>Accepts keyword query requests and responds with relevant health topics and associated data in XML format</a:t>
            </a:r>
          </a:p>
          <a:p>
            <a:pPr eaLnBrk="1" hangingPunct="1">
              <a:buNone/>
              <a:defRPr/>
            </a:pPr>
            <a:endParaRPr lang="en-US" dirty="0" smtClean="0"/>
          </a:p>
          <a:p>
            <a:pPr eaLnBrk="1" hangingPunct="1">
              <a:defRPr/>
            </a:pPr>
            <a:r>
              <a:rPr lang="en-US" dirty="0" smtClean="0"/>
              <a:t>Powered by the Vivisimo search engine</a:t>
            </a:r>
          </a:p>
        </p:txBody>
      </p:sp>
      <p:sp>
        <p:nvSpPr>
          <p:cNvPr id="4"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Health Topics Search Collection</a:t>
            </a:r>
            <a:endParaRPr lang="en-US" dirty="0">
              <a:effectLst>
                <a:outerShdw blurRad="38100" dist="38100" dir="2700000" algn="tl">
                  <a:srgbClr val="000000">
                    <a:alpha val="43137"/>
                  </a:srgbClr>
                </a:outerShdw>
              </a:effectLst>
            </a:endParaRPr>
          </a:p>
        </p:txBody>
      </p:sp>
      <p:grpSp>
        <p:nvGrpSpPr>
          <p:cNvPr id="8" name="Group 7" descr="Screen capture of the English MedlinePlus search results page with the search box, first result and health topics refinement option highlighted"/>
          <p:cNvGrpSpPr/>
          <p:nvPr/>
        </p:nvGrpSpPr>
        <p:grpSpPr>
          <a:xfrm>
            <a:off x="979534" y="914400"/>
            <a:ext cx="7184933" cy="5760720"/>
            <a:chOff x="979534" y="914400"/>
            <a:chExt cx="7184933" cy="5760720"/>
          </a:xfrm>
        </p:grpSpPr>
        <p:pic>
          <p:nvPicPr>
            <p:cNvPr id="2050" name="Picture 2"/>
            <p:cNvPicPr>
              <a:picLocks noChangeAspect="1" noChangeArrowheads="1"/>
            </p:cNvPicPr>
            <p:nvPr/>
          </p:nvPicPr>
          <p:blipFill>
            <a:blip r:embed="rId3" cstate="print"/>
            <a:srcRect/>
            <a:stretch>
              <a:fillRect/>
            </a:stretch>
          </p:blipFill>
          <p:spPr bwMode="auto">
            <a:xfrm>
              <a:off x="979534" y="914400"/>
              <a:ext cx="7184933" cy="576072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Left Arrow 4"/>
            <p:cNvSpPr/>
            <p:nvPr/>
          </p:nvSpPr>
          <p:spPr bwMode="auto">
            <a:xfrm>
              <a:off x="2590800" y="2943225"/>
              <a:ext cx="990600" cy="228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4343400" y="1524000"/>
              <a:ext cx="3581400" cy="304800"/>
            </a:xfrm>
            <a:prstGeom prst="rect">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3581400" y="2743200"/>
              <a:ext cx="4114800" cy="762000"/>
            </a:xfrm>
            <a:prstGeom prst="rect">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057400"/>
            <a:ext cx="8229600" cy="1143000"/>
          </a:xfrm>
        </p:spPr>
        <p:txBody>
          <a:bodyPr/>
          <a:lstStyle/>
          <a:p>
            <a:r>
              <a:rPr lang="en-US" sz="800" dirty="0" smtClean="0"/>
              <a:t>Screen captures of the MedlinePlus English homepages</a:t>
            </a:r>
            <a:r>
              <a:rPr lang="en-US" sz="800" baseline="0" dirty="0" smtClean="0"/>
              <a:t> before and after the redesign.</a:t>
            </a:r>
            <a:endParaRPr lang="en-US" sz="800" dirty="0"/>
          </a:p>
        </p:txBody>
      </p:sp>
      <p:sp>
        <p:nvSpPr>
          <p:cNvPr id="4"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pic>
        <p:nvPicPr>
          <p:cNvPr id="5" name="Picture 2" descr="Screen capture of the MedlinePlus English homepage before the redesign."/>
          <p:cNvPicPr>
            <a:picLocks noChangeAspect="1" noChangeArrowheads="1"/>
          </p:cNvPicPr>
          <p:nvPr/>
        </p:nvPicPr>
        <p:blipFill>
          <a:blip r:embed="rId3" cstate="print"/>
          <a:srcRect/>
          <a:stretch>
            <a:fillRect/>
          </a:stretch>
        </p:blipFill>
        <p:spPr bwMode="auto">
          <a:xfrm>
            <a:off x="228600" y="381000"/>
            <a:ext cx="6019800" cy="477769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026" name="Picture 2" descr="Screen capture of the current MedlinePlus English homepage"/>
          <p:cNvPicPr>
            <a:picLocks noChangeAspect="1" noChangeArrowheads="1"/>
          </p:cNvPicPr>
          <p:nvPr/>
        </p:nvPicPr>
        <p:blipFill>
          <a:blip r:embed="rId4" cstate="print"/>
          <a:srcRect/>
          <a:stretch>
            <a:fillRect/>
          </a:stretch>
        </p:blipFill>
        <p:spPr bwMode="auto">
          <a:xfrm>
            <a:off x="3886200" y="152400"/>
            <a:ext cx="5029200" cy="6013996"/>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274638"/>
            <a:ext cx="4876800" cy="1143000"/>
          </a:xfrm>
        </p:spPr>
        <p:txBody>
          <a:bodyPr/>
          <a:lstStyle/>
          <a:p>
            <a:r>
              <a:rPr lang="en-US" sz="800" dirty="0" smtClean="0"/>
              <a:t>Screen capture of the English Diabetes Medicines health topic page on MedlinePlus (http://www.nlm.nih.gov/medlineplus/diabetesmedicines.html)</a:t>
            </a:r>
            <a:endParaRPr lang="en-US" sz="800" dirty="0"/>
          </a:p>
        </p:txBody>
      </p:sp>
      <p:pic>
        <p:nvPicPr>
          <p:cNvPr id="1026" name="Picture 2" descr="Screen capture of the English Diabetes Medicines health topic page on MedlinePlus (http://www.nlm.nih.gov/medlineplus/diabetesmedicines.html)"/>
          <p:cNvPicPr>
            <a:picLocks noChangeAspect="1" noChangeArrowheads="1"/>
          </p:cNvPicPr>
          <p:nvPr/>
        </p:nvPicPr>
        <p:blipFill>
          <a:blip r:embed="rId3" cstate="print"/>
          <a:srcRect b="33587"/>
          <a:stretch>
            <a:fillRect/>
          </a:stretch>
        </p:blipFill>
        <p:spPr bwMode="auto">
          <a:xfrm>
            <a:off x="1699558" y="62172"/>
            <a:ext cx="5744884" cy="6733657"/>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Request</a:t>
            </a:r>
            <a:endParaRPr lang="en-US" dirty="0"/>
          </a:p>
        </p:txBody>
      </p:sp>
      <p:sp>
        <p:nvSpPr>
          <p:cNvPr id="3" name="Content Placeholder 2"/>
          <p:cNvSpPr>
            <a:spLocks noGrp="1"/>
          </p:cNvSpPr>
          <p:nvPr>
            <p:ph idx="1"/>
          </p:nvPr>
        </p:nvSpPr>
        <p:spPr/>
        <p:txBody>
          <a:bodyPr/>
          <a:lstStyle/>
          <a:p>
            <a:r>
              <a:rPr lang="en-US" dirty="0" smtClean="0"/>
              <a:t>Application submits a query to the Web service:</a:t>
            </a:r>
            <a:br>
              <a:rPr lang="en-US" dirty="0" smtClean="0"/>
            </a:br>
            <a:endParaRPr lang="en-US" dirty="0" smtClean="0"/>
          </a:p>
          <a:p>
            <a:pPr marL="0" indent="0">
              <a:buNone/>
            </a:pPr>
            <a:r>
              <a:rPr lang="en-US" sz="2800" dirty="0" smtClean="0"/>
              <a:t>http://wsearch.nlm.nih.gov/ws/query?db=healthTopics&amp;term=</a:t>
            </a:r>
            <a:r>
              <a:rPr lang="en-US" sz="2800" dirty="0" smtClean="0">
                <a:solidFill>
                  <a:srgbClr val="FFC000"/>
                </a:solidFill>
              </a:rPr>
              <a:t>diabetes+medicines</a:t>
            </a:r>
            <a:endParaRPr lang="en-US" sz="2800" dirty="0">
              <a:solidFill>
                <a:srgbClr val="FFC000"/>
              </a:solidFill>
            </a:endParaRPr>
          </a:p>
        </p:txBody>
      </p:sp>
      <p:sp>
        <p:nvSpPr>
          <p:cNvPr id="4"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pPr algn="ctr"/>
            <a:r>
              <a:rPr lang="en-US" dirty="0" smtClean="0"/>
              <a:t>Sample Response</a:t>
            </a:r>
            <a:endParaRPr lang="en-US" dirty="0"/>
          </a:p>
        </p:txBody>
      </p:sp>
      <p:pic>
        <p:nvPicPr>
          <p:cNvPr id="1026" name="Picture 2" descr="Screen capture of the MedlinePlus health topics Web service XML response"/>
          <p:cNvPicPr>
            <a:picLocks noChangeAspect="1" noChangeArrowheads="1"/>
          </p:cNvPicPr>
          <p:nvPr/>
        </p:nvPicPr>
        <p:blipFill>
          <a:blip r:embed="rId3" cstate="print"/>
          <a:srcRect/>
          <a:stretch>
            <a:fillRect/>
          </a:stretch>
        </p:blipFill>
        <p:spPr bwMode="auto">
          <a:xfrm>
            <a:off x="191294" y="885825"/>
            <a:ext cx="8761413" cy="54387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Elements</a:t>
            </a:r>
            <a:endParaRPr lang="en-US" dirty="0"/>
          </a:p>
        </p:txBody>
      </p:sp>
      <p:sp>
        <p:nvSpPr>
          <p:cNvPr id="3" name="Content Placeholder 2"/>
          <p:cNvSpPr>
            <a:spLocks noGrp="1"/>
          </p:cNvSpPr>
          <p:nvPr>
            <p:ph idx="1"/>
          </p:nvPr>
        </p:nvSpPr>
        <p:spPr/>
        <p:txBody>
          <a:bodyPr/>
          <a:lstStyle/>
          <a:p>
            <a:r>
              <a:rPr lang="en-US" dirty="0" smtClean="0"/>
              <a:t>Topic name</a:t>
            </a:r>
          </a:p>
          <a:p>
            <a:r>
              <a:rPr lang="en-US" dirty="0" smtClean="0"/>
              <a:t>URL</a:t>
            </a:r>
          </a:p>
          <a:p>
            <a:r>
              <a:rPr lang="en-US" dirty="0" smtClean="0"/>
              <a:t>Synonyms and see references</a:t>
            </a:r>
          </a:p>
          <a:p>
            <a:r>
              <a:rPr lang="en-US" dirty="0" smtClean="0"/>
              <a:t>Summary</a:t>
            </a:r>
          </a:p>
          <a:p>
            <a:r>
              <a:rPr lang="en-US" dirty="0" smtClean="0"/>
              <a:t>MeSH vocabulary</a:t>
            </a:r>
          </a:p>
          <a:p>
            <a:r>
              <a:rPr lang="en-US" dirty="0" smtClean="0"/>
              <a:t>Group assignments</a:t>
            </a:r>
          </a:p>
          <a:p>
            <a:r>
              <a:rPr lang="en-US" dirty="0" smtClean="0"/>
              <a:t>Snippet</a:t>
            </a:r>
            <a:endParaRPr lang="en-US" dirty="0"/>
          </a:p>
        </p:txBody>
      </p:sp>
      <p:sp>
        <p:nvSpPr>
          <p:cNvPr id="4"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000" dirty="0" smtClean="0"/>
              <a:t>http://www.nlm.nih.gov/medlineplus/webservices.html</a:t>
            </a:r>
            <a:endParaRPr lang="en-US" sz="3000" dirty="0"/>
          </a:p>
        </p:txBody>
      </p:sp>
      <p:grpSp>
        <p:nvGrpSpPr>
          <p:cNvPr id="5" name="Group 4" descr="Screen capture of the MedlinePlus Web Service information page with the email list signup box highlighted (http://www.nlm.nih.gov/medlineplus/webservices.html)"/>
          <p:cNvGrpSpPr/>
          <p:nvPr/>
        </p:nvGrpSpPr>
        <p:grpSpPr>
          <a:xfrm>
            <a:off x="46182" y="1219200"/>
            <a:ext cx="9051636" cy="5486400"/>
            <a:chOff x="46182" y="1219200"/>
            <a:chExt cx="9051636" cy="5486400"/>
          </a:xfrm>
        </p:grpSpPr>
        <p:pic>
          <p:nvPicPr>
            <p:cNvPr id="7170" name="Picture 2"/>
            <p:cNvPicPr>
              <a:picLocks noChangeAspect="1" noChangeArrowheads="1"/>
            </p:cNvPicPr>
            <p:nvPr/>
          </p:nvPicPr>
          <p:blipFill>
            <a:blip r:embed="rId3" cstate="print"/>
            <a:srcRect/>
            <a:stretch>
              <a:fillRect/>
            </a:stretch>
          </p:blipFill>
          <p:spPr bwMode="auto">
            <a:xfrm>
              <a:off x="46182" y="1219200"/>
              <a:ext cx="9051636" cy="5486400"/>
            </a:xfrm>
            <a:prstGeom prst="rect">
              <a:avLst/>
            </a:prstGeom>
            <a:noFill/>
            <a:ln w="9525">
              <a:noFill/>
              <a:miter lim="800000"/>
              <a:headEnd/>
              <a:tailEnd/>
            </a:ln>
          </p:spPr>
        </p:pic>
        <p:sp>
          <p:nvSpPr>
            <p:cNvPr id="8" name="Rectangle 7"/>
            <p:cNvSpPr/>
            <p:nvPr/>
          </p:nvSpPr>
          <p:spPr>
            <a:xfrm>
              <a:off x="304800" y="5562600"/>
              <a:ext cx="2286000" cy="381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667000"/>
            <a:ext cx="7848600" cy="3810000"/>
          </a:xfrm>
        </p:spPr>
        <p:txBody>
          <a:bodyPr/>
          <a:lstStyle/>
          <a:p>
            <a:pPr algn="l"/>
            <a:r>
              <a:rPr lang="en-US" dirty="0" smtClean="0">
                <a:effectLst>
                  <a:outerShdw blurRad="38100" dist="38100" dir="2700000" algn="tl">
                    <a:srgbClr val="000000">
                      <a:alpha val="43137"/>
                    </a:srgbClr>
                  </a:outerShdw>
                </a:effectLst>
              </a:rPr>
              <a:t>MedlinePlus Connect: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Linking EHRs to Consumer Health Information</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endParaRPr lang="en-US" sz="3200" dirty="0" smtClean="0">
              <a:effectLst>
                <a:outerShdw blurRad="38100" dist="38100" dir="2700000" algn="tl">
                  <a:srgbClr val="000000">
                    <a:alpha val="43137"/>
                  </a:srgbClr>
                </a:outerShdw>
              </a:effectLst>
            </a:endParaRPr>
          </a:p>
        </p:txBody>
      </p:sp>
      <p:sp>
        <p:nvSpPr>
          <p:cNvPr id="4" name="Footer Placeholder 6"/>
          <p:cNvSpPr txBox="1">
            <a:spLocks/>
          </p:cNvSpPr>
          <p:nvPr/>
        </p:nvSpPr>
        <p:spPr>
          <a:xfrm>
            <a:off x="7162800" y="6400800"/>
            <a:ext cx="28956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MedlinePlus Connect</a:t>
            </a:r>
            <a:endParaRPr lang="en-US" dirty="0">
              <a:effectLst>
                <a:outerShdw blurRad="38100" dist="38100" dir="2700000" algn="tl">
                  <a:srgbClr val="000000">
                    <a:alpha val="43137"/>
                  </a:srgbClr>
                </a:outerShdw>
              </a:effectLst>
            </a:endParaRPr>
          </a:p>
        </p:txBody>
      </p:sp>
      <p:grpSp>
        <p:nvGrpSpPr>
          <p:cNvPr id="21" name="Group 20" descr="Diagram illustrating the workflow between the EHR/PHR and MedlinePlus Connect"/>
          <p:cNvGrpSpPr/>
          <p:nvPr/>
        </p:nvGrpSpPr>
        <p:grpSpPr>
          <a:xfrm>
            <a:off x="685800" y="960580"/>
            <a:ext cx="7772400" cy="5257680"/>
            <a:chOff x="685800" y="960580"/>
            <a:chExt cx="7772400" cy="5257680"/>
          </a:xfrm>
        </p:grpSpPr>
        <p:sp>
          <p:nvSpPr>
            <p:cNvPr id="10" name="TextBox 9"/>
            <p:cNvSpPr txBox="1"/>
            <p:nvPr/>
          </p:nvSpPr>
          <p:spPr>
            <a:xfrm>
              <a:off x="5236534" y="5840773"/>
              <a:ext cx="1999672" cy="369332"/>
            </a:xfrm>
            <a:prstGeom prst="rect">
              <a:avLst/>
            </a:prstGeom>
            <a:noFill/>
          </p:spPr>
          <p:txBody>
            <a:bodyPr wrap="square" rtlCol="0">
              <a:spAutoFit/>
            </a:bodyPr>
            <a:lstStyle/>
            <a:p>
              <a:r>
                <a:rPr lang="en-US" b="1" dirty="0" smtClean="0"/>
                <a:t>Clinical system</a:t>
              </a:r>
              <a:endParaRPr lang="en-US" b="1" dirty="0"/>
            </a:p>
          </p:txBody>
        </p:sp>
        <p:sp>
          <p:nvSpPr>
            <p:cNvPr id="17" name="TextBox 16"/>
            <p:cNvSpPr txBox="1"/>
            <p:nvPr/>
          </p:nvSpPr>
          <p:spPr>
            <a:xfrm>
              <a:off x="2867892" y="5848928"/>
              <a:ext cx="1771072" cy="369332"/>
            </a:xfrm>
            <a:prstGeom prst="rect">
              <a:avLst/>
            </a:prstGeom>
            <a:noFill/>
          </p:spPr>
          <p:txBody>
            <a:bodyPr wrap="square" rtlCol="0">
              <a:spAutoFit/>
            </a:bodyPr>
            <a:lstStyle/>
            <a:p>
              <a:r>
                <a:rPr lang="en-US" b="1" dirty="0" smtClean="0"/>
                <a:t>Patient portal</a:t>
              </a:r>
              <a:endParaRPr lang="en-US" b="1" dirty="0"/>
            </a:p>
          </p:txBody>
        </p:sp>
        <p:grpSp>
          <p:nvGrpSpPr>
            <p:cNvPr id="20" name="Group 19"/>
            <p:cNvGrpSpPr/>
            <p:nvPr/>
          </p:nvGrpSpPr>
          <p:grpSpPr>
            <a:xfrm>
              <a:off x="685800" y="960580"/>
              <a:ext cx="7772400" cy="4891580"/>
              <a:chOff x="685800" y="960580"/>
              <a:chExt cx="7772400" cy="4891580"/>
            </a:xfrm>
          </p:grpSpPr>
          <p:sp>
            <p:nvSpPr>
              <p:cNvPr id="7" name="Can 6"/>
              <p:cNvSpPr/>
              <p:nvPr/>
            </p:nvSpPr>
            <p:spPr>
              <a:xfrm>
                <a:off x="6629400" y="1158240"/>
                <a:ext cx="1828800" cy="1889760"/>
              </a:xfrm>
              <a:prstGeom prst="can">
                <a:avLst/>
              </a:prstGeom>
              <a:solidFill>
                <a:srgbClr val="00589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MedlinePlus Connect</a:t>
                </a:r>
                <a:endParaRPr lang="en-US" sz="2400" b="1" dirty="0">
                  <a:effectLst>
                    <a:outerShdw blurRad="38100" dist="38100" dir="2700000" algn="tl">
                      <a:srgbClr val="000000">
                        <a:alpha val="43137"/>
                      </a:srgbClr>
                    </a:outerShdw>
                  </a:effectLst>
                </a:endParaRPr>
              </a:p>
            </p:txBody>
          </p:sp>
          <p:sp>
            <p:nvSpPr>
              <p:cNvPr id="11" name="Right Arrow 10"/>
              <p:cNvSpPr/>
              <p:nvPr/>
            </p:nvSpPr>
            <p:spPr>
              <a:xfrm>
                <a:off x="2590800" y="960580"/>
                <a:ext cx="3959352" cy="1170432"/>
              </a:xfrm>
              <a:prstGeom prst="rightArrow">
                <a:avLst/>
              </a:prstGeom>
              <a:solidFill>
                <a:srgbClr val="00589A"/>
              </a:solidFill>
            </p:spPr>
            <p:style>
              <a:lnRef idx="0">
                <a:schemeClr val="accent1"/>
              </a:lnRef>
              <a:fillRef idx="3">
                <a:schemeClr val="accent1"/>
              </a:fillRef>
              <a:effectRef idx="3">
                <a:schemeClr val="accent1"/>
              </a:effectRef>
              <a:fontRef idx="minor">
                <a:schemeClr val="lt1"/>
              </a:fontRef>
            </p:style>
            <p:txBody>
              <a:bodyPr lIns="91440" tIns="91440" rIns="91440" bIns="45720" rtlCol="0" anchor="ctr"/>
              <a:lstStyle/>
              <a:p>
                <a:pPr algn="ctr">
                  <a:lnSpc>
                    <a:spcPts val="2000"/>
                  </a:lnSpc>
                </a:pPr>
                <a:r>
                  <a:rPr lang="en-US" sz="2000" b="1" dirty="0" smtClean="0">
                    <a:effectLst>
                      <a:outerShdw blurRad="38100" dist="38100" dir="2700000" algn="tl">
                        <a:srgbClr val="000000">
                          <a:alpha val="43137"/>
                        </a:srgbClr>
                      </a:outerShdw>
                    </a:effectLst>
                  </a:rPr>
                  <a:t>Problem, medication, or lab </a:t>
                </a:r>
                <a:br>
                  <a:rPr lang="en-US" sz="2000" b="1" dirty="0" smtClean="0">
                    <a:effectLst>
                      <a:outerShdw blurRad="38100" dist="38100" dir="2700000" algn="tl">
                        <a:srgbClr val="000000">
                          <a:alpha val="43137"/>
                        </a:srgbClr>
                      </a:outerShdw>
                    </a:effectLst>
                  </a:rPr>
                </a:br>
                <a:r>
                  <a:rPr lang="en-US" sz="2000" b="1" dirty="0" smtClean="0">
                    <a:solidFill>
                      <a:srgbClr val="92D050"/>
                    </a:solidFill>
                    <a:effectLst>
                      <a:outerShdw blurRad="38100" dist="38100" dir="2700000" algn="tl">
                        <a:srgbClr val="000000">
                          <a:alpha val="43137"/>
                        </a:srgbClr>
                      </a:outerShdw>
                    </a:effectLst>
                  </a:rPr>
                  <a:t>code-based request</a:t>
                </a:r>
              </a:p>
            </p:txBody>
          </p:sp>
          <p:sp>
            <p:nvSpPr>
              <p:cNvPr id="12" name="Bent-Up Arrow 11"/>
              <p:cNvSpPr/>
              <p:nvPr/>
            </p:nvSpPr>
            <p:spPr>
              <a:xfrm rot="5400000">
                <a:off x="1333500" y="3086100"/>
                <a:ext cx="1600200" cy="1524000"/>
              </a:xfrm>
              <a:prstGeom prst="bentUpArrow">
                <a:avLst/>
              </a:prstGeom>
              <a:solidFill>
                <a:srgbClr val="00589A"/>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13" name="Picture 12" descr="200181824-001.jpg"/>
              <p:cNvPicPr>
                <a:picLocks noChangeAspect="1"/>
              </p:cNvPicPr>
              <p:nvPr/>
            </p:nvPicPr>
            <p:blipFill>
              <a:blip r:embed="rId3" cstate="print"/>
              <a:stretch>
                <a:fillRect/>
              </a:stretch>
            </p:blipFill>
            <p:spPr>
              <a:xfrm>
                <a:off x="5334000" y="3200400"/>
                <a:ext cx="2404348" cy="2651760"/>
              </a:xfrm>
              <a:prstGeom prst="rect">
                <a:avLst/>
              </a:prstGeom>
              <a:ln>
                <a:solidFill>
                  <a:schemeClr val="tx1"/>
                </a:solidFill>
              </a:ln>
              <a:effectLst>
                <a:outerShdw blurRad="63500" sx="102000" sy="102000" algn="ctr" rotWithShape="0">
                  <a:prstClr val="black">
                    <a:alpha val="40000"/>
                  </a:prstClr>
                </a:outerShdw>
              </a:effectLst>
            </p:spPr>
          </p:pic>
          <p:pic>
            <p:nvPicPr>
              <p:cNvPr id="14" name="Picture 13" descr="103008.JPG"/>
              <p:cNvPicPr>
                <a:picLocks noChangeAspect="1"/>
              </p:cNvPicPr>
              <p:nvPr/>
            </p:nvPicPr>
            <p:blipFill>
              <a:blip r:embed="rId4" cstate="print"/>
              <a:stretch>
                <a:fillRect/>
              </a:stretch>
            </p:blipFill>
            <p:spPr>
              <a:xfrm>
                <a:off x="2971800" y="3200400"/>
                <a:ext cx="2077381" cy="2651760"/>
              </a:xfrm>
              <a:prstGeom prst="rect">
                <a:avLst/>
              </a:prstGeom>
              <a:ln>
                <a:solidFill>
                  <a:schemeClr val="tx1"/>
                </a:solidFill>
              </a:ln>
              <a:effectLst>
                <a:outerShdw blurRad="63500" sx="102000" sy="102000" algn="ctr" rotWithShape="0">
                  <a:prstClr val="black">
                    <a:alpha val="40000"/>
                  </a:prstClr>
                </a:outerShdw>
              </a:effectLst>
            </p:spPr>
          </p:pic>
          <p:sp>
            <p:nvSpPr>
              <p:cNvPr id="16" name="Left Arrow 15"/>
              <p:cNvSpPr/>
              <p:nvPr/>
            </p:nvSpPr>
            <p:spPr>
              <a:xfrm>
                <a:off x="2590800" y="1944256"/>
                <a:ext cx="3962400" cy="1170432"/>
              </a:xfrm>
              <a:prstGeom prst="leftArrow">
                <a:avLst/>
              </a:prstGeom>
              <a:solidFill>
                <a:srgbClr val="00589A"/>
              </a:solidFill>
            </p:spPr>
            <p:style>
              <a:lnRef idx="0">
                <a:schemeClr val="accent1"/>
              </a:lnRef>
              <a:fillRef idx="3">
                <a:schemeClr val="accent1"/>
              </a:fillRef>
              <a:effectRef idx="3">
                <a:schemeClr val="accent1"/>
              </a:effectRef>
              <a:fontRef idx="minor">
                <a:schemeClr val="lt1"/>
              </a:fontRef>
            </p:style>
            <p:txBody>
              <a:bodyPr lIns="91440" tIns="91440" rIns="91440" bIns="45720" rtlCol="0" anchor="ctr"/>
              <a:lstStyle/>
              <a:p>
                <a:pPr algn="ctr">
                  <a:lnSpc>
                    <a:spcPts val="2000"/>
                  </a:lnSpc>
                </a:pPr>
                <a:r>
                  <a:rPr lang="en-US" sz="2000" b="1" dirty="0" smtClean="0">
                    <a:effectLst>
                      <a:outerShdw blurRad="38100" dist="38100" dir="2700000" algn="tl">
                        <a:srgbClr val="000000">
                          <a:alpha val="43137"/>
                        </a:srgbClr>
                      </a:outerShdw>
                    </a:effectLst>
                  </a:rPr>
                  <a:t>Consumer health information </a:t>
                </a:r>
                <a:r>
                  <a:rPr lang="en-US" sz="2000" b="1" dirty="0" smtClean="0">
                    <a:solidFill>
                      <a:srgbClr val="92D050"/>
                    </a:solidFill>
                    <a:effectLst>
                      <a:outerShdw blurRad="38100" dist="38100" dir="2700000" algn="tl">
                        <a:srgbClr val="000000">
                          <a:alpha val="43137"/>
                        </a:srgbClr>
                      </a:outerShdw>
                    </a:effectLst>
                  </a:rPr>
                  <a:t>targeted response</a:t>
                </a:r>
              </a:p>
            </p:txBody>
          </p:sp>
          <p:sp>
            <p:nvSpPr>
              <p:cNvPr id="18" name="Can 17"/>
              <p:cNvSpPr/>
              <p:nvPr/>
            </p:nvSpPr>
            <p:spPr>
              <a:xfrm>
                <a:off x="685800" y="1158240"/>
                <a:ext cx="1828800" cy="1889760"/>
              </a:xfrm>
              <a:prstGeom prst="can">
                <a:avLst/>
              </a:prstGeom>
              <a:solidFill>
                <a:srgbClr val="00589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EHR/PHR</a:t>
                </a:r>
                <a:endParaRPr lang="en-US" sz="2400" b="1" dirty="0">
                  <a:effectLst>
                    <a:outerShdw blurRad="38100" dist="38100" dir="2700000" algn="tl">
                      <a:srgbClr val="000000">
                        <a:alpha val="43137"/>
                      </a:srgbClr>
                    </a:outerShdw>
                  </a:effectLst>
                </a:endParaRPr>
              </a:p>
            </p:txBody>
          </p:sp>
        </p:grpSp>
      </p:grpSp>
      <p:sp>
        <p:nvSpPr>
          <p:cNvPr id="19"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7910" y="1066800"/>
            <a:ext cx="8247490" cy="4953000"/>
          </a:xfrm>
        </p:spPr>
        <p:txBody>
          <a:bodyPr>
            <a:normAutofit fontScale="62500" lnSpcReduction="20000"/>
          </a:bodyPr>
          <a:lstStyle/>
          <a:p>
            <a:pPr>
              <a:buNone/>
            </a:pPr>
            <a:endParaRPr lang="en-US" sz="2800" dirty="0" smtClean="0"/>
          </a:p>
          <a:p>
            <a:r>
              <a:rPr lang="en-US" sz="4500" dirty="0" smtClean="0"/>
              <a:t>Problem Codes (Diagnoses)</a:t>
            </a:r>
            <a:endParaRPr lang="en-US" sz="3800" dirty="0" smtClean="0"/>
          </a:p>
          <a:p>
            <a:pPr lvl="1"/>
            <a:r>
              <a:rPr lang="en-US" sz="3800" dirty="0" smtClean="0"/>
              <a:t> ICD-9-CM</a:t>
            </a:r>
          </a:p>
          <a:p>
            <a:pPr lvl="1"/>
            <a:r>
              <a:rPr lang="en-US" sz="3800" dirty="0" smtClean="0"/>
              <a:t> SNOMED CT® CORE Problem List Subset</a:t>
            </a:r>
            <a:r>
              <a:rPr lang="en-US" sz="2800" dirty="0" smtClean="0"/>
              <a:t/>
            </a:r>
            <a:br>
              <a:rPr lang="en-US" sz="2800" dirty="0" smtClean="0"/>
            </a:br>
            <a:endParaRPr lang="en-US" sz="2800" dirty="0" smtClean="0"/>
          </a:p>
          <a:p>
            <a:r>
              <a:rPr lang="en-US" sz="4500" dirty="0" smtClean="0"/>
              <a:t>Medication Codes</a:t>
            </a:r>
          </a:p>
          <a:p>
            <a:pPr lvl="1"/>
            <a:r>
              <a:rPr lang="en-US" sz="3800" dirty="0" smtClean="0"/>
              <a:t> RXCUI</a:t>
            </a:r>
          </a:p>
          <a:p>
            <a:pPr lvl="1"/>
            <a:r>
              <a:rPr lang="en-US" sz="3800" dirty="0" smtClean="0"/>
              <a:t> NDC </a:t>
            </a:r>
            <a:r>
              <a:rPr lang="en-US" sz="2800" dirty="0" smtClean="0"/>
              <a:t/>
            </a:r>
            <a:br>
              <a:rPr lang="en-US" sz="2800" dirty="0" smtClean="0"/>
            </a:br>
            <a:endParaRPr lang="en-US" sz="2800" dirty="0" smtClean="0"/>
          </a:p>
          <a:p>
            <a:r>
              <a:rPr lang="en-US" sz="4500" dirty="0" smtClean="0"/>
              <a:t>Lab Test Codes</a:t>
            </a:r>
          </a:p>
          <a:p>
            <a:pPr lvl="1"/>
            <a:r>
              <a:rPr lang="en-US" sz="3800" dirty="0" smtClean="0"/>
              <a:t>LOINC® </a:t>
            </a:r>
            <a:r>
              <a:rPr lang="en-US" sz="2900" dirty="0" smtClean="0"/>
              <a:t/>
            </a:r>
            <a:br>
              <a:rPr lang="en-US" sz="2900" dirty="0" smtClean="0"/>
            </a:br>
            <a:endParaRPr lang="en-US" sz="2900" dirty="0" smtClean="0"/>
          </a:p>
          <a:p>
            <a:r>
              <a:rPr lang="en-US" sz="4500" dirty="0" smtClean="0"/>
              <a:t>HL7 Context-Aware Knowledge Retrieval (Infobutton) Standard</a:t>
            </a:r>
          </a:p>
        </p:txBody>
      </p:sp>
      <p:sp>
        <p:nvSpPr>
          <p:cNvPr id="4"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6413"/>
            <a:ext cx="8229600" cy="1139825"/>
          </a:xfrm>
        </p:spPr>
        <p:txBody>
          <a:bodyPr/>
          <a:lstStyle/>
          <a:p>
            <a:r>
              <a:rPr lang="en-US" dirty="0" smtClean="0"/>
              <a:t>Mockup of a patient health record with conditions listed with a link to Asthma highlighted</a:t>
            </a:r>
            <a:endParaRPr lang="en-US" dirty="0"/>
          </a:p>
        </p:txBody>
      </p:sp>
      <p:graphicFrame>
        <p:nvGraphicFramePr>
          <p:cNvPr id="44" name="Content Placeholder 43"/>
          <p:cNvGraphicFramePr>
            <a:graphicFrameLocks noGrp="1"/>
          </p:cNvGraphicFramePr>
          <p:nvPr>
            <p:ph idx="1"/>
          </p:nvPr>
        </p:nvGraphicFramePr>
        <p:xfrm>
          <a:off x="6324600" y="5257800"/>
          <a:ext cx="2514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6019800" y="2667000"/>
            <a:ext cx="2209800" cy="369332"/>
          </a:xfrm>
          <a:prstGeom prst="rect">
            <a:avLst/>
          </a:prstGeom>
          <a:noFill/>
        </p:spPr>
        <p:txBody>
          <a:bodyPr wrap="square" rtlCol="0">
            <a:spAutoFit/>
          </a:bodyPr>
          <a:lstStyle/>
          <a:p>
            <a:endParaRPr lang="en-US" dirty="0"/>
          </a:p>
        </p:txBody>
      </p:sp>
      <p:sp>
        <p:nvSpPr>
          <p:cNvPr id="28" name="TextBox 27"/>
          <p:cNvSpPr txBox="1"/>
          <p:nvPr/>
        </p:nvSpPr>
        <p:spPr>
          <a:xfrm>
            <a:off x="5867400" y="2667000"/>
            <a:ext cx="1600200" cy="338554"/>
          </a:xfrm>
          <a:prstGeom prst="rect">
            <a:avLst/>
          </a:prstGeom>
          <a:noFill/>
        </p:spPr>
        <p:txBody>
          <a:bodyPr wrap="square" rtlCol="0">
            <a:spAutoFit/>
          </a:bodyPr>
          <a:lstStyle/>
          <a:p>
            <a:r>
              <a:rPr lang="en-US" sz="1600" b="1" dirty="0" smtClean="0">
                <a:solidFill>
                  <a:schemeClr val="accent4">
                    <a:lumMod val="25000"/>
                  </a:schemeClr>
                </a:solidFill>
              </a:rPr>
              <a:t>Date</a:t>
            </a:r>
            <a:endParaRPr lang="en-US" sz="1600" b="1" dirty="0">
              <a:solidFill>
                <a:schemeClr val="accent4">
                  <a:lumMod val="25000"/>
                </a:schemeClr>
              </a:solidFill>
            </a:endParaRPr>
          </a:p>
        </p:txBody>
      </p:sp>
      <p:sp>
        <p:nvSpPr>
          <p:cNvPr id="27" name="TextBox 26"/>
          <p:cNvSpPr txBox="1"/>
          <p:nvPr/>
        </p:nvSpPr>
        <p:spPr>
          <a:xfrm>
            <a:off x="2514600" y="2667000"/>
            <a:ext cx="1600200" cy="338554"/>
          </a:xfrm>
          <a:prstGeom prst="rect">
            <a:avLst/>
          </a:prstGeom>
          <a:noFill/>
        </p:spPr>
        <p:txBody>
          <a:bodyPr wrap="square" rtlCol="0">
            <a:spAutoFit/>
          </a:bodyPr>
          <a:lstStyle/>
          <a:p>
            <a:r>
              <a:rPr lang="en-US" sz="1600" b="1" dirty="0" smtClean="0">
                <a:solidFill>
                  <a:schemeClr val="accent4">
                    <a:lumMod val="25000"/>
                  </a:schemeClr>
                </a:solidFill>
              </a:rPr>
              <a:t>Issue</a:t>
            </a:r>
            <a:endParaRPr lang="en-US" sz="1600" b="1" dirty="0">
              <a:solidFill>
                <a:schemeClr val="accent4">
                  <a:lumMod val="25000"/>
                </a:schemeClr>
              </a:solidFill>
            </a:endParaRPr>
          </a:p>
        </p:txBody>
      </p:sp>
      <p:sp>
        <p:nvSpPr>
          <p:cNvPr id="52" name="TextBox 51"/>
          <p:cNvSpPr txBox="1"/>
          <p:nvPr/>
        </p:nvSpPr>
        <p:spPr>
          <a:xfrm>
            <a:off x="685800" y="696681"/>
            <a:ext cx="11430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cs typeface="Tunga" pitchFamily="2"/>
              </a:rPr>
              <a:t>WMG</a:t>
            </a:r>
            <a:endParaRPr lang="en-US" sz="2400" b="1" dirty="0">
              <a:effectLst>
                <a:outerShdw blurRad="38100" dist="38100" dir="2700000" algn="tl">
                  <a:srgbClr val="000000">
                    <a:alpha val="43137"/>
                  </a:srgbClr>
                </a:outerShdw>
              </a:effectLst>
              <a:cs typeface="Tunga" pitchFamily="2"/>
            </a:endParaRPr>
          </a:p>
        </p:txBody>
      </p:sp>
      <p:grpSp>
        <p:nvGrpSpPr>
          <p:cNvPr id="55" name="Group 54" descr="Mockup of a patient health record with conditions listed with a link to Asthma highlighted"/>
          <p:cNvGrpSpPr/>
          <p:nvPr/>
        </p:nvGrpSpPr>
        <p:grpSpPr>
          <a:xfrm>
            <a:off x="130629" y="65313"/>
            <a:ext cx="8860974" cy="6607713"/>
            <a:chOff x="130629" y="65313"/>
            <a:chExt cx="8860974" cy="6607713"/>
          </a:xfrm>
        </p:grpSpPr>
        <p:sp>
          <p:nvSpPr>
            <p:cNvPr id="4" name="Rectangle 3"/>
            <p:cNvSpPr/>
            <p:nvPr/>
          </p:nvSpPr>
          <p:spPr bwMode="auto">
            <a:xfrm>
              <a:off x="132623" y="488611"/>
              <a:ext cx="8706578" cy="6170456"/>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5" name="Rectangle 4"/>
            <p:cNvSpPr/>
            <p:nvPr/>
          </p:nvSpPr>
          <p:spPr bwMode="auto">
            <a:xfrm>
              <a:off x="136186" y="646890"/>
              <a:ext cx="1999741" cy="6026136"/>
            </a:xfrm>
            <a:prstGeom prst="rect">
              <a:avLst/>
            </a:prstGeom>
            <a:solidFill>
              <a:srgbClr val="336699">
                <a:alpha val="88000"/>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7" name="TextBox 6"/>
            <p:cNvSpPr txBox="1"/>
            <p:nvPr/>
          </p:nvSpPr>
          <p:spPr>
            <a:xfrm>
              <a:off x="2514600" y="1200090"/>
              <a:ext cx="4343400" cy="400110"/>
            </a:xfrm>
            <a:prstGeom prst="rect">
              <a:avLst/>
            </a:prstGeom>
            <a:noFill/>
          </p:spPr>
          <p:txBody>
            <a:bodyPr wrap="square" rtlCol="0">
              <a:spAutoFit/>
            </a:bodyPr>
            <a:lstStyle/>
            <a:p>
              <a:r>
                <a:rPr lang="en-US" sz="2000" b="1" dirty="0" smtClean="0">
                  <a:solidFill>
                    <a:srgbClr val="003300"/>
                  </a:solidFill>
                  <a:latin typeface="Arial" pitchFamily="34" charset="0"/>
                  <a:cs typeface="Arial" pitchFamily="34" charset="0"/>
                </a:rPr>
                <a:t>Hello, </a:t>
              </a:r>
              <a:r>
                <a:rPr lang="en-US" sz="2000" b="1" dirty="0" smtClean="0">
                  <a:solidFill>
                    <a:srgbClr val="111111"/>
                  </a:solidFill>
                  <a:latin typeface="Arial" pitchFamily="34" charset="0"/>
                  <a:cs typeface="Arial" pitchFamily="34" charset="0"/>
                </a:rPr>
                <a:t>Jane </a:t>
              </a:r>
              <a:r>
                <a:rPr lang="en-US" sz="2000" b="1" dirty="0" smtClean="0">
                  <a:solidFill>
                    <a:srgbClr val="003300"/>
                  </a:solidFill>
                  <a:latin typeface="Arial" pitchFamily="34" charset="0"/>
                  <a:cs typeface="Arial" pitchFamily="34" charset="0"/>
                </a:rPr>
                <a:t>Smith</a:t>
              </a:r>
              <a:endParaRPr lang="en-US" sz="2000" b="1" dirty="0">
                <a:solidFill>
                  <a:srgbClr val="003300"/>
                </a:solidFill>
                <a:latin typeface="Arial" pitchFamily="34" charset="0"/>
                <a:cs typeface="Arial" pitchFamily="34" charset="0"/>
              </a:endParaRPr>
            </a:p>
          </p:txBody>
        </p:sp>
        <p:sp>
          <p:nvSpPr>
            <p:cNvPr id="10" name="Rectangle 9"/>
            <p:cNvSpPr/>
            <p:nvPr/>
          </p:nvSpPr>
          <p:spPr bwMode="auto">
            <a:xfrm>
              <a:off x="304800" y="1752600"/>
              <a:ext cx="1676400" cy="609600"/>
            </a:xfrm>
            <a:prstGeom prst="rect">
              <a:avLst/>
            </a:prstGeom>
            <a:solidFill>
              <a:schemeClr val="accent4">
                <a:lumMod val="75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1" name="TextBox 10"/>
            <p:cNvSpPr txBox="1"/>
            <p:nvPr/>
          </p:nvSpPr>
          <p:spPr>
            <a:xfrm>
              <a:off x="304800" y="1828800"/>
              <a:ext cx="1676400" cy="307777"/>
            </a:xfrm>
            <a:prstGeom prst="rect">
              <a:avLst/>
            </a:prstGeom>
            <a:noFill/>
            <a:scene3d>
              <a:camera prst="orthographicFront"/>
              <a:lightRig rig="threePt" dir="t"/>
            </a:scene3d>
            <a:sp3d>
              <a:bevelT/>
            </a:sp3d>
          </p:spPr>
          <p:txBody>
            <a:bodyPr wrap="square" rtlCol="0">
              <a:spAutoFit/>
            </a:bodyPr>
            <a:lstStyle/>
            <a:p>
              <a:pPr algn="ctr"/>
              <a:r>
                <a:rPr lang="en-US" sz="1400" b="1" dirty="0" smtClean="0">
                  <a:solidFill>
                    <a:srgbClr val="000000"/>
                  </a:solidFill>
                </a:rPr>
                <a:t>Health Summary</a:t>
              </a:r>
              <a:endParaRPr lang="en-US" sz="1400" b="1" dirty="0">
                <a:solidFill>
                  <a:srgbClr val="000000"/>
                </a:solidFill>
              </a:endParaRPr>
            </a:p>
          </p:txBody>
        </p:sp>
        <p:sp>
          <p:nvSpPr>
            <p:cNvPr id="12" name="Rectangle 11"/>
            <p:cNvSpPr/>
            <p:nvPr/>
          </p:nvSpPr>
          <p:spPr bwMode="auto">
            <a:xfrm>
              <a:off x="304800" y="2590800"/>
              <a:ext cx="1676400" cy="609600"/>
            </a:xfrm>
            <a:prstGeom prst="rect">
              <a:avLst/>
            </a:prstGeom>
            <a:solidFill>
              <a:schemeClr val="accent3">
                <a:lumMod val="20000"/>
                <a:lumOff val="80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3" name="TextBox 12"/>
            <p:cNvSpPr txBox="1"/>
            <p:nvPr/>
          </p:nvSpPr>
          <p:spPr>
            <a:xfrm>
              <a:off x="457200" y="2709446"/>
              <a:ext cx="1524000" cy="307777"/>
            </a:xfrm>
            <a:prstGeom prst="rect">
              <a:avLst/>
            </a:prstGeom>
            <a:noFill/>
            <a:scene3d>
              <a:camera prst="orthographicFront"/>
              <a:lightRig rig="threePt" dir="t"/>
            </a:scene3d>
            <a:sp3d>
              <a:bevelT/>
            </a:sp3d>
          </p:spPr>
          <p:txBody>
            <a:bodyPr wrap="square" rtlCol="0">
              <a:spAutoFit/>
            </a:bodyPr>
            <a:lstStyle/>
            <a:p>
              <a:r>
                <a:rPr lang="en-US" sz="1400" b="1" dirty="0" smtClean="0">
                  <a:solidFill>
                    <a:schemeClr val="accent4">
                      <a:lumMod val="50000"/>
                    </a:schemeClr>
                  </a:solidFill>
                </a:rPr>
                <a:t>Appointments</a:t>
              </a:r>
              <a:endParaRPr lang="en-US" sz="1400" b="1" dirty="0">
                <a:solidFill>
                  <a:schemeClr val="accent4">
                    <a:lumMod val="50000"/>
                  </a:schemeClr>
                </a:solidFill>
              </a:endParaRPr>
            </a:p>
          </p:txBody>
        </p:sp>
        <p:sp>
          <p:nvSpPr>
            <p:cNvPr id="14" name="Rectangle 13"/>
            <p:cNvSpPr/>
            <p:nvPr/>
          </p:nvSpPr>
          <p:spPr bwMode="auto">
            <a:xfrm>
              <a:off x="304800" y="3429000"/>
              <a:ext cx="1676400" cy="609600"/>
            </a:xfrm>
            <a:prstGeom prst="rect">
              <a:avLst/>
            </a:prstGeom>
            <a:solidFill>
              <a:schemeClr val="accent3">
                <a:lumMod val="20000"/>
                <a:lumOff val="80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5" name="Rectangle 14"/>
            <p:cNvSpPr/>
            <p:nvPr/>
          </p:nvSpPr>
          <p:spPr bwMode="auto">
            <a:xfrm>
              <a:off x="304800" y="4267200"/>
              <a:ext cx="1676400" cy="609600"/>
            </a:xfrm>
            <a:prstGeom prst="rect">
              <a:avLst/>
            </a:prstGeom>
            <a:solidFill>
              <a:schemeClr val="accent3">
                <a:lumMod val="20000"/>
                <a:lumOff val="80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6" name="TextBox 15"/>
            <p:cNvSpPr txBox="1"/>
            <p:nvPr/>
          </p:nvSpPr>
          <p:spPr>
            <a:xfrm>
              <a:off x="533400" y="4385846"/>
              <a:ext cx="1752600" cy="307777"/>
            </a:xfrm>
            <a:prstGeom prst="rect">
              <a:avLst/>
            </a:prstGeom>
            <a:noFill/>
            <a:scene3d>
              <a:camera prst="orthographicFront"/>
              <a:lightRig rig="threePt" dir="t"/>
            </a:scene3d>
            <a:sp3d>
              <a:bevelT/>
            </a:sp3d>
          </p:spPr>
          <p:txBody>
            <a:bodyPr wrap="square" rtlCol="0">
              <a:spAutoFit/>
            </a:bodyPr>
            <a:lstStyle/>
            <a:p>
              <a:r>
                <a:rPr lang="en-US" sz="1400" b="1" dirty="0" smtClean="0">
                  <a:solidFill>
                    <a:schemeClr val="accent4">
                      <a:lumMod val="50000"/>
                    </a:schemeClr>
                  </a:solidFill>
                </a:rPr>
                <a:t>Test Results</a:t>
              </a:r>
              <a:endParaRPr lang="en-US" sz="1400" b="1" dirty="0">
                <a:solidFill>
                  <a:schemeClr val="accent4">
                    <a:lumMod val="50000"/>
                  </a:schemeClr>
                </a:solidFill>
              </a:endParaRPr>
            </a:p>
          </p:txBody>
        </p:sp>
        <p:sp>
          <p:nvSpPr>
            <p:cNvPr id="17" name="TextBox 16"/>
            <p:cNvSpPr txBox="1"/>
            <p:nvPr/>
          </p:nvSpPr>
          <p:spPr>
            <a:xfrm>
              <a:off x="533400" y="3581400"/>
              <a:ext cx="1752600" cy="307777"/>
            </a:xfrm>
            <a:prstGeom prst="rect">
              <a:avLst/>
            </a:prstGeom>
            <a:noFill/>
            <a:scene3d>
              <a:camera prst="orthographicFront"/>
              <a:lightRig rig="threePt" dir="t"/>
            </a:scene3d>
            <a:sp3d>
              <a:bevelT/>
            </a:sp3d>
          </p:spPr>
          <p:txBody>
            <a:bodyPr wrap="square" rtlCol="0">
              <a:spAutoFit/>
            </a:bodyPr>
            <a:lstStyle/>
            <a:p>
              <a:r>
                <a:rPr lang="en-US" sz="1400" b="1" dirty="0">
                  <a:solidFill>
                    <a:schemeClr val="accent4">
                      <a:lumMod val="50000"/>
                    </a:schemeClr>
                  </a:solidFill>
                </a:rPr>
                <a:t>M</a:t>
              </a:r>
              <a:r>
                <a:rPr lang="en-US" sz="1400" b="1" dirty="0" smtClean="0">
                  <a:solidFill>
                    <a:schemeClr val="accent4">
                      <a:lumMod val="50000"/>
                    </a:schemeClr>
                  </a:solidFill>
                </a:rPr>
                <a:t>edications</a:t>
              </a:r>
              <a:endParaRPr lang="en-US" sz="1400" b="1" dirty="0">
                <a:solidFill>
                  <a:schemeClr val="accent4">
                    <a:lumMod val="50000"/>
                  </a:schemeClr>
                </a:solidFill>
              </a:endParaRPr>
            </a:p>
          </p:txBody>
        </p:sp>
        <p:sp>
          <p:nvSpPr>
            <p:cNvPr id="18" name="Rectangle 17"/>
            <p:cNvSpPr/>
            <p:nvPr/>
          </p:nvSpPr>
          <p:spPr bwMode="auto">
            <a:xfrm>
              <a:off x="304800" y="5105400"/>
              <a:ext cx="1676400" cy="609600"/>
            </a:xfrm>
            <a:prstGeom prst="rect">
              <a:avLst/>
            </a:prstGeom>
            <a:solidFill>
              <a:schemeClr val="accent3">
                <a:lumMod val="20000"/>
                <a:lumOff val="80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9" name="TextBox 18"/>
            <p:cNvSpPr txBox="1"/>
            <p:nvPr/>
          </p:nvSpPr>
          <p:spPr>
            <a:xfrm>
              <a:off x="533400" y="5224046"/>
              <a:ext cx="1752600" cy="307777"/>
            </a:xfrm>
            <a:prstGeom prst="rect">
              <a:avLst/>
            </a:prstGeom>
            <a:noFill/>
            <a:scene3d>
              <a:camera prst="orthographicFront"/>
              <a:lightRig rig="threePt" dir="t"/>
            </a:scene3d>
            <a:sp3d>
              <a:bevelT/>
            </a:sp3d>
          </p:spPr>
          <p:txBody>
            <a:bodyPr wrap="square" rtlCol="0">
              <a:spAutoFit/>
            </a:bodyPr>
            <a:lstStyle/>
            <a:p>
              <a:r>
                <a:rPr lang="en-US" sz="1400" b="1" dirty="0" smtClean="0">
                  <a:solidFill>
                    <a:schemeClr val="accent4">
                      <a:lumMod val="50000"/>
                    </a:schemeClr>
                  </a:solidFill>
                </a:rPr>
                <a:t>Messages</a:t>
              </a:r>
              <a:endParaRPr lang="en-US" sz="1400" b="1" dirty="0">
                <a:solidFill>
                  <a:schemeClr val="accent4">
                    <a:lumMod val="50000"/>
                  </a:schemeClr>
                </a:solidFill>
              </a:endParaRPr>
            </a:p>
          </p:txBody>
        </p:sp>
        <p:sp>
          <p:nvSpPr>
            <p:cNvPr id="36" name="Rectangle 35"/>
            <p:cNvSpPr/>
            <p:nvPr/>
          </p:nvSpPr>
          <p:spPr bwMode="auto">
            <a:xfrm>
              <a:off x="2362200" y="2133601"/>
              <a:ext cx="6193971" cy="3241118"/>
            </a:xfrm>
            <a:prstGeom prst="rect">
              <a:avLst/>
            </a:prstGeom>
            <a:solidFill>
              <a:schemeClr val="tx1">
                <a:alpha val="95000"/>
              </a:schemeClr>
            </a:solidFill>
            <a:ln w="9525"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30" name="Rectangle 29"/>
            <p:cNvSpPr/>
            <p:nvPr/>
          </p:nvSpPr>
          <p:spPr bwMode="auto">
            <a:xfrm>
              <a:off x="2362200" y="2057400"/>
              <a:ext cx="6193971" cy="446314"/>
            </a:xfrm>
            <a:prstGeom prst="rect">
              <a:avLst/>
            </a:prstGeom>
            <a:solidFill>
              <a:schemeClr val="accent4">
                <a:lumMod val="90000"/>
              </a:schemeClr>
            </a:solidFill>
            <a:ln w="9525"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21" name="TextBox 20"/>
            <p:cNvSpPr txBox="1"/>
            <p:nvPr/>
          </p:nvSpPr>
          <p:spPr>
            <a:xfrm>
              <a:off x="2514600" y="2057400"/>
              <a:ext cx="5867400" cy="461665"/>
            </a:xfrm>
            <a:prstGeom prst="rect">
              <a:avLst/>
            </a:prstGeom>
            <a:noFill/>
          </p:spPr>
          <p:txBody>
            <a:bodyPr wrap="square" rtlCol="0">
              <a:spAutoFit/>
            </a:bodyPr>
            <a:lstStyle/>
            <a:p>
              <a:r>
                <a:rPr lang="en-US" sz="2400" b="1" dirty="0" smtClean="0">
                  <a:latin typeface="Calibri" pitchFamily="34" charset="0"/>
                </a:rPr>
                <a:t>Your Health Summary – Conditions </a:t>
              </a:r>
              <a:endParaRPr lang="en-US" sz="2400" b="1" dirty="0">
                <a:latin typeface="Calibri" pitchFamily="34" charset="0"/>
              </a:endParaRPr>
            </a:p>
          </p:txBody>
        </p:sp>
        <p:cxnSp>
          <p:nvCxnSpPr>
            <p:cNvPr id="23" name="Straight Connector 22"/>
            <p:cNvCxnSpPr/>
            <p:nvPr/>
          </p:nvCxnSpPr>
          <p:spPr bwMode="auto">
            <a:xfrm>
              <a:off x="2362200" y="1752600"/>
              <a:ext cx="64008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25" name="TextBox 24"/>
            <p:cNvSpPr txBox="1"/>
            <p:nvPr/>
          </p:nvSpPr>
          <p:spPr>
            <a:xfrm>
              <a:off x="2514600" y="3124200"/>
              <a:ext cx="1752600" cy="381000"/>
            </a:xfrm>
            <a:prstGeom prst="rect">
              <a:avLst/>
            </a:prstGeom>
            <a:noFill/>
          </p:spPr>
          <p:txBody>
            <a:bodyPr wrap="square" rtlCol="0">
              <a:spAutoFit/>
            </a:bodyPr>
            <a:lstStyle/>
            <a:p>
              <a:r>
                <a:rPr lang="en-US" dirty="0" smtClean="0">
                  <a:solidFill>
                    <a:srgbClr val="003399"/>
                  </a:solidFill>
                  <a:hlinkClick r:id="rId8"/>
                </a:rPr>
                <a:t>Asthma</a:t>
              </a:r>
              <a:endParaRPr lang="en-US" dirty="0">
                <a:solidFill>
                  <a:srgbClr val="003399"/>
                </a:solidFill>
              </a:endParaRPr>
            </a:p>
          </p:txBody>
        </p:sp>
        <p:sp>
          <p:nvSpPr>
            <p:cNvPr id="20" name="TextBox 19"/>
            <p:cNvSpPr txBox="1"/>
            <p:nvPr/>
          </p:nvSpPr>
          <p:spPr>
            <a:xfrm>
              <a:off x="2514600" y="3733801"/>
              <a:ext cx="2209800" cy="369332"/>
            </a:xfrm>
            <a:prstGeom prst="rect">
              <a:avLst/>
            </a:prstGeom>
            <a:noFill/>
          </p:spPr>
          <p:txBody>
            <a:bodyPr wrap="square" rtlCol="0">
              <a:spAutoFit/>
            </a:bodyPr>
            <a:lstStyle/>
            <a:p>
              <a:r>
                <a:rPr lang="en-US" dirty="0" smtClean="0">
                  <a:solidFill>
                    <a:srgbClr val="003399"/>
                  </a:solidFill>
                  <a:hlinkClick r:id="rId9"/>
                </a:rPr>
                <a:t>Acute Sinusitis</a:t>
              </a:r>
              <a:endParaRPr lang="en-US" dirty="0">
                <a:solidFill>
                  <a:srgbClr val="003399"/>
                </a:solidFill>
              </a:endParaRPr>
            </a:p>
          </p:txBody>
        </p:sp>
        <p:sp>
          <p:nvSpPr>
            <p:cNvPr id="26" name="TextBox 25"/>
            <p:cNvSpPr txBox="1"/>
            <p:nvPr/>
          </p:nvSpPr>
          <p:spPr>
            <a:xfrm>
              <a:off x="5867400" y="3124200"/>
              <a:ext cx="2590800" cy="369332"/>
            </a:xfrm>
            <a:prstGeom prst="rect">
              <a:avLst/>
            </a:prstGeom>
            <a:noFill/>
          </p:spPr>
          <p:txBody>
            <a:bodyPr wrap="square" rtlCol="0">
              <a:spAutoFit/>
            </a:bodyPr>
            <a:lstStyle/>
            <a:p>
              <a:r>
                <a:rPr lang="en-US" dirty="0" smtClean="0">
                  <a:solidFill>
                    <a:schemeClr val="accent4">
                      <a:lumMod val="25000"/>
                    </a:schemeClr>
                  </a:solidFill>
                  <a:latin typeface="Calibri" pitchFamily="34" charset="0"/>
                </a:rPr>
                <a:t>05/02/2011 </a:t>
              </a:r>
              <a:endParaRPr lang="en-US" dirty="0">
                <a:solidFill>
                  <a:schemeClr val="accent4">
                    <a:lumMod val="25000"/>
                  </a:schemeClr>
                </a:solidFill>
                <a:latin typeface="Calibri" pitchFamily="34" charset="0"/>
              </a:endParaRPr>
            </a:p>
          </p:txBody>
        </p:sp>
        <p:sp>
          <p:nvSpPr>
            <p:cNvPr id="29" name="TextBox 28"/>
            <p:cNvSpPr txBox="1"/>
            <p:nvPr/>
          </p:nvSpPr>
          <p:spPr>
            <a:xfrm>
              <a:off x="5867400" y="3745468"/>
              <a:ext cx="2590800" cy="369332"/>
            </a:xfrm>
            <a:prstGeom prst="rect">
              <a:avLst/>
            </a:prstGeom>
            <a:noFill/>
          </p:spPr>
          <p:txBody>
            <a:bodyPr wrap="square" rtlCol="0">
              <a:spAutoFit/>
            </a:bodyPr>
            <a:lstStyle/>
            <a:p>
              <a:r>
                <a:rPr lang="en-US" dirty="0" smtClean="0">
                  <a:solidFill>
                    <a:schemeClr val="accent4">
                      <a:lumMod val="25000"/>
                    </a:schemeClr>
                  </a:solidFill>
                  <a:latin typeface="Calibri" pitchFamily="34" charset="0"/>
                </a:rPr>
                <a:t>09/10/2009</a:t>
              </a:r>
              <a:endParaRPr lang="en-US" dirty="0">
                <a:solidFill>
                  <a:schemeClr val="accent4">
                    <a:lumMod val="25000"/>
                  </a:schemeClr>
                </a:solidFill>
                <a:latin typeface="Calibri" pitchFamily="34" charset="0"/>
              </a:endParaRPr>
            </a:p>
          </p:txBody>
        </p:sp>
        <p:cxnSp>
          <p:nvCxnSpPr>
            <p:cNvPr id="35" name="Straight Connector 34"/>
            <p:cNvCxnSpPr/>
            <p:nvPr/>
          </p:nvCxnSpPr>
          <p:spPr bwMode="auto">
            <a:xfrm>
              <a:off x="2590800" y="3581400"/>
              <a:ext cx="5410200" cy="0"/>
            </a:xfrm>
            <a:prstGeom prst="line">
              <a:avLst/>
            </a:prstGeom>
            <a:solidFill>
              <a:schemeClr val="accent1"/>
            </a:solidFill>
            <a:ln w="9525" cap="flat" cmpd="sng" algn="ctr">
              <a:solidFill>
                <a:schemeClr val="accent4">
                  <a:lumMod val="90000"/>
                </a:schemeClr>
              </a:solidFill>
              <a:prstDash val="solid"/>
              <a:round/>
              <a:headEnd type="none" w="med" len="med"/>
              <a:tailEnd type="none" w="med" len="med"/>
            </a:ln>
            <a:effectLst/>
          </p:spPr>
        </p:cxnSp>
        <p:cxnSp>
          <p:nvCxnSpPr>
            <p:cNvPr id="39" name="Straight Connector 38"/>
            <p:cNvCxnSpPr/>
            <p:nvPr/>
          </p:nvCxnSpPr>
          <p:spPr bwMode="auto">
            <a:xfrm>
              <a:off x="2590800" y="4267200"/>
              <a:ext cx="5410200" cy="0"/>
            </a:xfrm>
            <a:prstGeom prst="line">
              <a:avLst/>
            </a:prstGeom>
            <a:solidFill>
              <a:schemeClr val="accent1"/>
            </a:solidFill>
            <a:ln w="9525" cap="flat" cmpd="sng" algn="ctr">
              <a:solidFill>
                <a:schemeClr val="accent4">
                  <a:lumMod val="90000"/>
                </a:schemeClr>
              </a:solidFill>
              <a:prstDash val="solid"/>
              <a:round/>
              <a:headEnd type="none" w="med" len="med"/>
              <a:tailEnd type="none" w="med" len="med"/>
            </a:ln>
            <a:effectLst/>
          </p:spPr>
        </p:cxnSp>
        <p:sp>
          <p:nvSpPr>
            <p:cNvPr id="41" name="Rectangle 40"/>
            <p:cNvSpPr/>
            <p:nvPr/>
          </p:nvSpPr>
          <p:spPr bwMode="auto">
            <a:xfrm>
              <a:off x="304800" y="5943600"/>
              <a:ext cx="1676400" cy="609600"/>
            </a:xfrm>
            <a:prstGeom prst="rect">
              <a:avLst/>
            </a:prstGeom>
            <a:solidFill>
              <a:schemeClr val="accent3">
                <a:lumMod val="20000"/>
                <a:lumOff val="80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2" name="TextBox 41"/>
            <p:cNvSpPr txBox="1"/>
            <p:nvPr/>
          </p:nvSpPr>
          <p:spPr>
            <a:xfrm>
              <a:off x="533400" y="6062246"/>
              <a:ext cx="1752600" cy="307777"/>
            </a:xfrm>
            <a:prstGeom prst="rect">
              <a:avLst/>
            </a:prstGeom>
            <a:noFill/>
            <a:scene3d>
              <a:camera prst="orthographicFront"/>
              <a:lightRig rig="threePt" dir="t"/>
            </a:scene3d>
            <a:sp3d>
              <a:bevelT/>
            </a:sp3d>
          </p:spPr>
          <p:txBody>
            <a:bodyPr wrap="square" rtlCol="0">
              <a:spAutoFit/>
            </a:bodyPr>
            <a:lstStyle/>
            <a:p>
              <a:r>
                <a:rPr lang="en-US" sz="1400" b="1" dirty="0" smtClean="0">
                  <a:solidFill>
                    <a:schemeClr val="accent4">
                      <a:lumMod val="50000"/>
                    </a:schemeClr>
                  </a:solidFill>
                </a:rPr>
                <a:t>Insurance</a:t>
              </a:r>
              <a:endParaRPr lang="en-US" sz="1400" b="1" dirty="0">
                <a:solidFill>
                  <a:schemeClr val="accent4">
                    <a:lumMod val="50000"/>
                  </a:schemeClr>
                </a:solidFill>
              </a:endParaRPr>
            </a:p>
          </p:txBody>
        </p:sp>
        <p:sp>
          <p:nvSpPr>
            <p:cNvPr id="43" name="TextBox 42"/>
            <p:cNvSpPr txBox="1"/>
            <p:nvPr/>
          </p:nvSpPr>
          <p:spPr>
            <a:xfrm>
              <a:off x="8077203" y="746256"/>
              <a:ext cx="914400" cy="276999"/>
            </a:xfrm>
            <a:prstGeom prst="rect">
              <a:avLst/>
            </a:prstGeom>
            <a:noFill/>
          </p:spPr>
          <p:txBody>
            <a:bodyPr wrap="square" rtlCol="0">
              <a:spAutoFit/>
            </a:bodyPr>
            <a:lstStyle/>
            <a:p>
              <a:r>
                <a:rPr lang="en-US" sz="1200" b="1" u="sng" dirty="0" smtClean="0">
                  <a:solidFill>
                    <a:schemeClr val="accent5">
                      <a:lumMod val="10000"/>
                    </a:schemeClr>
                  </a:solidFill>
                </a:rPr>
                <a:t>Log Out</a:t>
              </a:r>
              <a:endParaRPr lang="en-US" sz="1200" b="1" u="sng" dirty="0">
                <a:solidFill>
                  <a:schemeClr val="accent5">
                    <a:lumMod val="10000"/>
                  </a:schemeClr>
                </a:solidFill>
              </a:endParaRPr>
            </a:p>
          </p:txBody>
        </p:sp>
        <p:sp>
          <p:nvSpPr>
            <p:cNvPr id="51" name="TextBox 50"/>
            <p:cNvSpPr txBox="1"/>
            <p:nvPr/>
          </p:nvSpPr>
          <p:spPr>
            <a:xfrm>
              <a:off x="152400" y="1077681"/>
              <a:ext cx="2057400" cy="584775"/>
            </a:xfrm>
            <a:prstGeom prst="rect">
              <a:avLst/>
            </a:prstGeom>
            <a:noFill/>
          </p:spPr>
          <p:txBody>
            <a:bodyPr wrap="square" rtlCol="0">
              <a:spAutoFit/>
            </a:bodyPr>
            <a:lstStyle/>
            <a:p>
              <a:pPr algn="ctr"/>
              <a:r>
                <a:rPr lang="en-US" sz="1600" b="1" spc="270" dirty="0" smtClean="0">
                  <a:solidFill>
                    <a:schemeClr val="tx1">
                      <a:lumMod val="85000"/>
                    </a:schemeClr>
                  </a:solidFill>
                </a:rPr>
                <a:t>West Medical Group</a:t>
              </a:r>
              <a:endParaRPr lang="en-US" sz="1600" b="1" spc="270" dirty="0">
                <a:solidFill>
                  <a:schemeClr val="tx1">
                    <a:lumMod val="85000"/>
                  </a:schemeClr>
                </a:solidFill>
              </a:endParaRPr>
            </a:p>
          </p:txBody>
        </p:sp>
        <p:sp>
          <p:nvSpPr>
            <p:cNvPr id="37" name="TextBox 36"/>
            <p:cNvSpPr txBox="1"/>
            <p:nvPr/>
          </p:nvSpPr>
          <p:spPr>
            <a:xfrm>
              <a:off x="2514600" y="4407933"/>
              <a:ext cx="2209800" cy="646331"/>
            </a:xfrm>
            <a:prstGeom prst="rect">
              <a:avLst/>
            </a:prstGeom>
            <a:noFill/>
          </p:spPr>
          <p:txBody>
            <a:bodyPr wrap="square" rtlCol="0">
              <a:spAutoFit/>
            </a:bodyPr>
            <a:lstStyle/>
            <a:p>
              <a:r>
                <a:rPr lang="en-US" dirty="0" smtClean="0">
                  <a:solidFill>
                    <a:srgbClr val="003399"/>
                  </a:solidFill>
                  <a:hlinkClick r:id="rId10"/>
                </a:rPr>
                <a:t>Depression</a:t>
              </a:r>
              <a:endParaRPr lang="en-US" dirty="0" smtClean="0">
                <a:solidFill>
                  <a:srgbClr val="003399"/>
                </a:solidFill>
              </a:endParaRPr>
            </a:p>
            <a:p>
              <a:endParaRPr lang="en-US" dirty="0">
                <a:solidFill>
                  <a:srgbClr val="003399"/>
                </a:solidFill>
              </a:endParaRPr>
            </a:p>
          </p:txBody>
        </p:sp>
        <p:sp>
          <p:nvSpPr>
            <p:cNvPr id="38" name="TextBox 37"/>
            <p:cNvSpPr txBox="1"/>
            <p:nvPr/>
          </p:nvSpPr>
          <p:spPr>
            <a:xfrm>
              <a:off x="5867400" y="4419600"/>
              <a:ext cx="2590800" cy="369332"/>
            </a:xfrm>
            <a:prstGeom prst="rect">
              <a:avLst/>
            </a:prstGeom>
            <a:noFill/>
          </p:spPr>
          <p:txBody>
            <a:bodyPr wrap="square" rtlCol="0">
              <a:spAutoFit/>
            </a:bodyPr>
            <a:lstStyle/>
            <a:p>
              <a:r>
                <a:rPr lang="en-US" dirty="0" smtClean="0">
                  <a:solidFill>
                    <a:schemeClr val="accent4">
                      <a:lumMod val="25000"/>
                    </a:schemeClr>
                  </a:solidFill>
                  <a:latin typeface="Calibri" pitchFamily="34" charset="0"/>
                </a:rPr>
                <a:t>04/19/2008</a:t>
              </a:r>
              <a:endParaRPr lang="en-US" dirty="0">
                <a:solidFill>
                  <a:schemeClr val="accent4">
                    <a:lumMod val="25000"/>
                  </a:schemeClr>
                </a:solidFill>
                <a:latin typeface="Calibri" pitchFamily="34" charset="0"/>
              </a:endParaRPr>
            </a:p>
          </p:txBody>
        </p:sp>
        <p:sp>
          <p:nvSpPr>
            <p:cNvPr id="46" name="Rectangle 45"/>
            <p:cNvSpPr/>
            <p:nvPr/>
          </p:nvSpPr>
          <p:spPr>
            <a:xfrm>
              <a:off x="2438400" y="3048000"/>
              <a:ext cx="1143000" cy="533400"/>
            </a:xfrm>
            <a:prstGeom prst="rect">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11" cstate="print"/>
            <a:srcRect/>
            <a:stretch>
              <a:fillRect/>
            </a:stretch>
          </p:blipFill>
          <p:spPr bwMode="auto">
            <a:xfrm>
              <a:off x="130629" y="65313"/>
              <a:ext cx="8730343" cy="5851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066800" y="4343400"/>
            <a:ext cx="1066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0" y="0"/>
            <a:ext cx="9144000" cy="1093787"/>
          </a:xfrm>
        </p:spPr>
        <p:txBody>
          <a:bodyPr/>
          <a:lstStyle/>
          <a:p>
            <a:r>
              <a:rPr lang="en-US" sz="4000" dirty="0" smtClean="0">
                <a:effectLst>
                  <a:outerShdw blurRad="38100" dist="38100" dir="2700000" algn="tl">
                    <a:srgbClr val="000000">
                      <a:alpha val="43137"/>
                    </a:srgbClr>
                  </a:outerShdw>
                </a:effectLst>
              </a:rPr>
              <a:t>MedlinePlus Connect for Diagnoses</a:t>
            </a:r>
            <a:endParaRPr lang="en-US" sz="4000" dirty="0">
              <a:effectLst>
                <a:outerShdw blurRad="38100" dist="38100" dir="2700000" algn="tl">
                  <a:srgbClr val="000000">
                    <a:alpha val="43137"/>
                  </a:srgbClr>
                </a:outerShdw>
              </a:effectLst>
            </a:endParaRPr>
          </a:p>
        </p:txBody>
      </p:sp>
      <p:pic>
        <p:nvPicPr>
          <p:cNvPr id="8194" name="Picture 2" descr="Screen capture of the English MedlinePlus Connect Web application response page for Asthma"/>
          <p:cNvPicPr>
            <a:picLocks noChangeAspect="1" noChangeArrowheads="1"/>
          </p:cNvPicPr>
          <p:nvPr/>
        </p:nvPicPr>
        <p:blipFill>
          <a:blip r:embed="rId3" cstate="print"/>
          <a:srcRect/>
          <a:stretch>
            <a:fillRect/>
          </a:stretch>
        </p:blipFill>
        <p:spPr bwMode="auto">
          <a:xfrm>
            <a:off x="605984" y="914400"/>
            <a:ext cx="7932032" cy="58674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Screen capture of the MedlinePlus English asthma health topic page (http://www.nlm.nih.gov/medlineplus/asthma.html)"/>
          <p:cNvPicPr>
            <a:picLocks noChangeAspect="1" noChangeArrowheads="1"/>
          </p:cNvPicPr>
          <p:nvPr/>
        </p:nvPicPr>
        <p:blipFill>
          <a:blip r:embed="rId3" cstate="print"/>
          <a:srcRect/>
          <a:stretch>
            <a:fillRect/>
          </a:stretch>
        </p:blipFill>
        <p:spPr bwMode="auto">
          <a:xfrm>
            <a:off x="536301" y="91440"/>
            <a:ext cx="8071398" cy="667512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Title 4"/>
          <p:cNvSpPr>
            <a:spLocks noGrp="1"/>
          </p:cNvSpPr>
          <p:nvPr>
            <p:ph type="title"/>
          </p:nvPr>
        </p:nvSpPr>
        <p:spPr>
          <a:xfrm>
            <a:off x="457200" y="2438400"/>
            <a:ext cx="8229600" cy="1143000"/>
          </a:xfrm>
        </p:spPr>
        <p:txBody>
          <a:bodyPr/>
          <a:lstStyle/>
          <a:p>
            <a:r>
              <a:rPr lang="en-US" sz="800" dirty="0" smtClean="0"/>
              <a:t>Screen capture of the MedlinePlus English asthma health topic page</a:t>
            </a:r>
            <a:endParaRPr lang="en-US" sz="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00458" cy="1139825"/>
          </a:xfrm>
        </p:spPr>
        <p:txBody>
          <a:bodyPr/>
          <a:lstStyle/>
          <a:p>
            <a:r>
              <a:rPr lang="en-US" sz="3600" dirty="0" smtClean="0">
                <a:effectLst>
                  <a:outerShdw blurRad="38100" dist="38100" dir="2700000" algn="tl">
                    <a:srgbClr val="000000">
                      <a:alpha val="43137"/>
                    </a:srgbClr>
                  </a:outerShdw>
                </a:effectLst>
              </a:rPr>
              <a:t>Spanish MedlinePlus Connect for Diagnoses</a:t>
            </a:r>
            <a:endParaRPr lang="en-US" sz="3600" dirty="0">
              <a:effectLst>
                <a:outerShdw blurRad="38100" dist="38100" dir="2700000" algn="tl">
                  <a:srgbClr val="000000">
                    <a:alpha val="43137"/>
                  </a:srgbClr>
                </a:outerShdw>
              </a:effectLst>
            </a:endParaRPr>
          </a:p>
        </p:txBody>
      </p:sp>
      <p:pic>
        <p:nvPicPr>
          <p:cNvPr id="9218" name="Picture 2" descr="Screen capture of the Spanish MedlinePlus Connect Web application response page for Asthma"/>
          <p:cNvPicPr>
            <a:picLocks noChangeAspect="1" noChangeArrowheads="1"/>
          </p:cNvPicPr>
          <p:nvPr/>
        </p:nvPicPr>
        <p:blipFill>
          <a:blip r:embed="rId3" cstate="print"/>
          <a:srcRect/>
          <a:stretch>
            <a:fillRect/>
          </a:stretch>
        </p:blipFill>
        <p:spPr bwMode="auto">
          <a:xfrm>
            <a:off x="600680" y="934365"/>
            <a:ext cx="7942641" cy="5847434"/>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6413"/>
            <a:ext cx="8229600" cy="1139825"/>
          </a:xfrm>
        </p:spPr>
        <p:txBody>
          <a:bodyPr/>
          <a:lstStyle/>
          <a:p>
            <a:r>
              <a:rPr lang="en-US" dirty="0" smtClean="0"/>
              <a:t>Mockup of a patient health record listing medications with a link to Paxil highlighted</a:t>
            </a:r>
            <a:endParaRPr lang="en-US" dirty="0"/>
          </a:p>
        </p:txBody>
      </p:sp>
      <p:graphicFrame>
        <p:nvGraphicFramePr>
          <p:cNvPr id="44" name="Content Placeholder 43"/>
          <p:cNvGraphicFramePr>
            <a:graphicFrameLocks noGrp="1"/>
          </p:cNvGraphicFramePr>
          <p:nvPr>
            <p:ph idx="1"/>
          </p:nvPr>
        </p:nvGraphicFramePr>
        <p:xfrm>
          <a:off x="6324600" y="5257800"/>
          <a:ext cx="2514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6019800" y="2667000"/>
            <a:ext cx="2209800" cy="369332"/>
          </a:xfrm>
          <a:prstGeom prst="rect">
            <a:avLst/>
          </a:prstGeom>
          <a:noFill/>
        </p:spPr>
        <p:txBody>
          <a:bodyPr wrap="square" rtlCol="0">
            <a:spAutoFit/>
          </a:bodyPr>
          <a:lstStyle/>
          <a:p>
            <a:endParaRPr lang="en-US" dirty="0"/>
          </a:p>
        </p:txBody>
      </p:sp>
      <p:sp>
        <p:nvSpPr>
          <p:cNvPr id="30" name="Rectangle 29"/>
          <p:cNvSpPr/>
          <p:nvPr/>
        </p:nvSpPr>
        <p:spPr bwMode="auto">
          <a:xfrm>
            <a:off x="2362200" y="2057400"/>
            <a:ext cx="6193971" cy="446314"/>
          </a:xfrm>
          <a:prstGeom prst="rect">
            <a:avLst/>
          </a:prstGeom>
          <a:solidFill>
            <a:schemeClr val="accent4">
              <a:lumMod val="90000"/>
            </a:schemeClr>
          </a:solidFill>
          <a:ln w="9525"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grpSp>
        <p:nvGrpSpPr>
          <p:cNvPr id="37" name="Group 36"/>
          <p:cNvGrpSpPr/>
          <p:nvPr/>
        </p:nvGrpSpPr>
        <p:grpSpPr>
          <a:xfrm>
            <a:off x="130629" y="65313"/>
            <a:ext cx="8860974" cy="6607713"/>
            <a:chOff x="130629" y="65313"/>
            <a:chExt cx="8860974" cy="6607713"/>
          </a:xfrm>
        </p:grpSpPr>
        <p:sp>
          <p:nvSpPr>
            <p:cNvPr id="4" name="Rectangle 3" descr="Mockup of a patient health record listing medications with a link to Paxil highlighted"/>
            <p:cNvSpPr/>
            <p:nvPr/>
          </p:nvSpPr>
          <p:spPr bwMode="auto">
            <a:xfrm>
              <a:off x="132623" y="488611"/>
              <a:ext cx="8706578" cy="6170456"/>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5" name="Rectangle 4"/>
            <p:cNvSpPr/>
            <p:nvPr/>
          </p:nvSpPr>
          <p:spPr bwMode="auto">
            <a:xfrm>
              <a:off x="136186" y="646890"/>
              <a:ext cx="1999741" cy="6026136"/>
            </a:xfrm>
            <a:prstGeom prst="rect">
              <a:avLst/>
            </a:prstGeom>
            <a:solidFill>
              <a:srgbClr val="336699">
                <a:alpha val="88000"/>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54" name="Rectangle 53"/>
            <p:cNvSpPr/>
            <p:nvPr/>
          </p:nvSpPr>
          <p:spPr bwMode="auto">
            <a:xfrm>
              <a:off x="314082" y="1797031"/>
              <a:ext cx="1676400" cy="609600"/>
            </a:xfrm>
            <a:prstGeom prst="rect">
              <a:avLst/>
            </a:prstGeom>
            <a:solidFill>
              <a:schemeClr val="accent3">
                <a:lumMod val="20000"/>
                <a:lumOff val="80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7" name="TextBox 6"/>
            <p:cNvSpPr txBox="1"/>
            <p:nvPr/>
          </p:nvSpPr>
          <p:spPr>
            <a:xfrm>
              <a:off x="2514600" y="1200090"/>
              <a:ext cx="4343400" cy="400110"/>
            </a:xfrm>
            <a:prstGeom prst="rect">
              <a:avLst/>
            </a:prstGeom>
            <a:noFill/>
          </p:spPr>
          <p:txBody>
            <a:bodyPr wrap="square" rtlCol="0">
              <a:spAutoFit/>
            </a:bodyPr>
            <a:lstStyle/>
            <a:p>
              <a:r>
                <a:rPr lang="en-US" sz="2000" b="1" dirty="0" smtClean="0">
                  <a:solidFill>
                    <a:srgbClr val="003300"/>
                  </a:solidFill>
                  <a:latin typeface="Arial" pitchFamily="34" charset="0"/>
                  <a:cs typeface="Arial" pitchFamily="34" charset="0"/>
                </a:rPr>
                <a:t>Hello, </a:t>
              </a:r>
              <a:r>
                <a:rPr lang="en-US" sz="2000" b="1" dirty="0" smtClean="0">
                  <a:solidFill>
                    <a:srgbClr val="111111"/>
                  </a:solidFill>
                  <a:latin typeface="Arial" pitchFamily="34" charset="0"/>
                  <a:cs typeface="Arial" pitchFamily="34" charset="0"/>
                </a:rPr>
                <a:t>Jane </a:t>
              </a:r>
              <a:r>
                <a:rPr lang="en-US" sz="2000" b="1" dirty="0" smtClean="0">
                  <a:solidFill>
                    <a:srgbClr val="003300"/>
                  </a:solidFill>
                  <a:latin typeface="Arial" pitchFamily="34" charset="0"/>
                  <a:cs typeface="Arial" pitchFamily="34" charset="0"/>
                </a:rPr>
                <a:t>Smith</a:t>
              </a:r>
              <a:endParaRPr lang="en-US" sz="2000" b="1" dirty="0">
                <a:solidFill>
                  <a:srgbClr val="003300"/>
                </a:solidFill>
                <a:latin typeface="Arial" pitchFamily="34" charset="0"/>
                <a:cs typeface="Arial" pitchFamily="34" charset="0"/>
              </a:endParaRPr>
            </a:p>
          </p:txBody>
        </p:sp>
        <p:sp>
          <p:nvSpPr>
            <p:cNvPr id="11" name="TextBox 10"/>
            <p:cNvSpPr txBox="1"/>
            <p:nvPr/>
          </p:nvSpPr>
          <p:spPr>
            <a:xfrm>
              <a:off x="304800" y="1915180"/>
              <a:ext cx="1676400" cy="523220"/>
            </a:xfrm>
            <a:prstGeom prst="rect">
              <a:avLst/>
            </a:prstGeom>
            <a:noFill/>
            <a:scene3d>
              <a:camera prst="orthographicFront"/>
              <a:lightRig rig="threePt" dir="t"/>
            </a:scene3d>
            <a:sp3d>
              <a:bevelT/>
            </a:sp3d>
          </p:spPr>
          <p:txBody>
            <a:bodyPr wrap="square" rtlCol="0">
              <a:spAutoFit/>
            </a:bodyPr>
            <a:lstStyle/>
            <a:p>
              <a:pPr algn="ctr"/>
              <a:r>
                <a:rPr lang="en-US" sz="1400" b="1" dirty="0" smtClean="0">
                  <a:solidFill>
                    <a:schemeClr val="tx2">
                      <a:lumMod val="50000"/>
                    </a:schemeClr>
                  </a:solidFill>
                </a:rPr>
                <a:t>Health Summary</a:t>
              </a:r>
              <a:endParaRPr lang="en-US" sz="1400" b="1" dirty="0">
                <a:solidFill>
                  <a:schemeClr val="tx2">
                    <a:lumMod val="50000"/>
                  </a:schemeClr>
                </a:solidFill>
              </a:endParaRPr>
            </a:p>
          </p:txBody>
        </p:sp>
        <p:sp>
          <p:nvSpPr>
            <p:cNvPr id="12" name="Rectangle 11"/>
            <p:cNvSpPr/>
            <p:nvPr/>
          </p:nvSpPr>
          <p:spPr bwMode="auto">
            <a:xfrm>
              <a:off x="304800" y="2590800"/>
              <a:ext cx="1676400" cy="609600"/>
            </a:xfrm>
            <a:prstGeom prst="rect">
              <a:avLst/>
            </a:prstGeom>
            <a:solidFill>
              <a:schemeClr val="accent3">
                <a:lumMod val="20000"/>
                <a:lumOff val="80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3" name="TextBox 12"/>
            <p:cNvSpPr txBox="1"/>
            <p:nvPr/>
          </p:nvSpPr>
          <p:spPr>
            <a:xfrm>
              <a:off x="457200" y="2709446"/>
              <a:ext cx="1524000" cy="307777"/>
            </a:xfrm>
            <a:prstGeom prst="rect">
              <a:avLst/>
            </a:prstGeom>
            <a:noFill/>
            <a:scene3d>
              <a:camera prst="orthographicFront"/>
              <a:lightRig rig="threePt" dir="t"/>
            </a:scene3d>
            <a:sp3d>
              <a:bevelT/>
            </a:sp3d>
          </p:spPr>
          <p:txBody>
            <a:bodyPr wrap="square" rtlCol="0">
              <a:spAutoFit/>
            </a:bodyPr>
            <a:lstStyle/>
            <a:p>
              <a:r>
                <a:rPr lang="en-US" sz="1400" b="1" dirty="0" smtClean="0">
                  <a:solidFill>
                    <a:schemeClr val="accent4">
                      <a:lumMod val="50000"/>
                    </a:schemeClr>
                  </a:solidFill>
                </a:rPr>
                <a:t>Appointments</a:t>
              </a:r>
              <a:endParaRPr lang="en-US" sz="1400" b="1" dirty="0">
                <a:solidFill>
                  <a:schemeClr val="accent4">
                    <a:lumMod val="50000"/>
                  </a:schemeClr>
                </a:solidFill>
              </a:endParaRPr>
            </a:p>
          </p:txBody>
        </p:sp>
        <p:sp>
          <p:nvSpPr>
            <p:cNvPr id="14" name="Rectangle 13"/>
            <p:cNvSpPr/>
            <p:nvPr/>
          </p:nvSpPr>
          <p:spPr bwMode="auto">
            <a:xfrm>
              <a:off x="304800" y="3429000"/>
              <a:ext cx="1676400" cy="609600"/>
            </a:xfrm>
            <a:prstGeom prst="rect">
              <a:avLst/>
            </a:prstGeom>
            <a:solidFill>
              <a:schemeClr val="accent4">
                <a:lumMod val="75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5" name="Rectangle 14"/>
            <p:cNvSpPr/>
            <p:nvPr/>
          </p:nvSpPr>
          <p:spPr bwMode="auto">
            <a:xfrm>
              <a:off x="304800" y="4267200"/>
              <a:ext cx="1676400" cy="609600"/>
            </a:xfrm>
            <a:prstGeom prst="rect">
              <a:avLst/>
            </a:prstGeom>
            <a:solidFill>
              <a:schemeClr val="accent3">
                <a:lumMod val="20000"/>
                <a:lumOff val="80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6" name="TextBox 15"/>
            <p:cNvSpPr txBox="1"/>
            <p:nvPr/>
          </p:nvSpPr>
          <p:spPr>
            <a:xfrm>
              <a:off x="533400" y="4385846"/>
              <a:ext cx="1752600" cy="307777"/>
            </a:xfrm>
            <a:prstGeom prst="rect">
              <a:avLst/>
            </a:prstGeom>
            <a:noFill/>
            <a:scene3d>
              <a:camera prst="orthographicFront"/>
              <a:lightRig rig="threePt" dir="t"/>
            </a:scene3d>
            <a:sp3d>
              <a:bevelT/>
            </a:sp3d>
          </p:spPr>
          <p:txBody>
            <a:bodyPr wrap="square" rtlCol="0">
              <a:spAutoFit/>
            </a:bodyPr>
            <a:lstStyle/>
            <a:p>
              <a:r>
                <a:rPr lang="en-US" sz="1400" b="1" dirty="0" smtClean="0">
                  <a:solidFill>
                    <a:schemeClr val="accent4">
                      <a:lumMod val="50000"/>
                    </a:schemeClr>
                  </a:solidFill>
                </a:rPr>
                <a:t>Test Results</a:t>
              </a:r>
              <a:endParaRPr lang="en-US" sz="1400" b="1" dirty="0">
                <a:solidFill>
                  <a:schemeClr val="accent4">
                    <a:lumMod val="50000"/>
                  </a:schemeClr>
                </a:solidFill>
              </a:endParaRPr>
            </a:p>
          </p:txBody>
        </p:sp>
        <p:sp>
          <p:nvSpPr>
            <p:cNvPr id="17" name="TextBox 16"/>
            <p:cNvSpPr txBox="1"/>
            <p:nvPr/>
          </p:nvSpPr>
          <p:spPr>
            <a:xfrm>
              <a:off x="533400" y="3581400"/>
              <a:ext cx="1752600" cy="307777"/>
            </a:xfrm>
            <a:prstGeom prst="rect">
              <a:avLst/>
            </a:prstGeom>
            <a:noFill/>
            <a:scene3d>
              <a:camera prst="orthographicFront"/>
              <a:lightRig rig="threePt" dir="t"/>
            </a:scene3d>
            <a:sp3d>
              <a:bevelT/>
            </a:sp3d>
          </p:spPr>
          <p:txBody>
            <a:bodyPr wrap="square" rtlCol="0">
              <a:spAutoFit/>
            </a:bodyPr>
            <a:lstStyle/>
            <a:p>
              <a:r>
                <a:rPr lang="en-US" sz="1400" b="1" dirty="0">
                  <a:solidFill>
                    <a:srgbClr val="000000"/>
                  </a:solidFill>
                </a:rPr>
                <a:t>M</a:t>
              </a:r>
              <a:r>
                <a:rPr lang="en-US" sz="1400" b="1" dirty="0" smtClean="0">
                  <a:solidFill>
                    <a:srgbClr val="000000"/>
                  </a:solidFill>
                </a:rPr>
                <a:t>edications</a:t>
              </a:r>
              <a:endParaRPr lang="en-US" sz="1400" b="1" dirty="0">
                <a:solidFill>
                  <a:srgbClr val="000000"/>
                </a:solidFill>
              </a:endParaRPr>
            </a:p>
          </p:txBody>
        </p:sp>
        <p:sp>
          <p:nvSpPr>
            <p:cNvPr id="18" name="Rectangle 17"/>
            <p:cNvSpPr/>
            <p:nvPr/>
          </p:nvSpPr>
          <p:spPr bwMode="auto">
            <a:xfrm>
              <a:off x="304800" y="5105400"/>
              <a:ext cx="1676400" cy="609600"/>
            </a:xfrm>
            <a:prstGeom prst="rect">
              <a:avLst/>
            </a:prstGeom>
            <a:solidFill>
              <a:schemeClr val="accent3">
                <a:lumMod val="20000"/>
                <a:lumOff val="80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9" name="TextBox 18"/>
            <p:cNvSpPr txBox="1"/>
            <p:nvPr/>
          </p:nvSpPr>
          <p:spPr>
            <a:xfrm>
              <a:off x="533400" y="5224046"/>
              <a:ext cx="1752600" cy="307777"/>
            </a:xfrm>
            <a:prstGeom prst="rect">
              <a:avLst/>
            </a:prstGeom>
            <a:noFill/>
            <a:scene3d>
              <a:camera prst="orthographicFront"/>
              <a:lightRig rig="threePt" dir="t"/>
            </a:scene3d>
            <a:sp3d>
              <a:bevelT/>
            </a:sp3d>
          </p:spPr>
          <p:txBody>
            <a:bodyPr wrap="square" rtlCol="0">
              <a:spAutoFit/>
            </a:bodyPr>
            <a:lstStyle/>
            <a:p>
              <a:r>
                <a:rPr lang="en-US" sz="1400" b="1" dirty="0" smtClean="0">
                  <a:solidFill>
                    <a:schemeClr val="accent4">
                      <a:lumMod val="50000"/>
                    </a:schemeClr>
                  </a:solidFill>
                </a:rPr>
                <a:t>Messages</a:t>
              </a:r>
              <a:endParaRPr lang="en-US" sz="1400" b="1" dirty="0">
                <a:solidFill>
                  <a:schemeClr val="accent4">
                    <a:lumMod val="50000"/>
                  </a:schemeClr>
                </a:solidFill>
              </a:endParaRPr>
            </a:p>
          </p:txBody>
        </p:sp>
        <p:sp>
          <p:nvSpPr>
            <p:cNvPr id="36" name="Rectangle 35"/>
            <p:cNvSpPr/>
            <p:nvPr/>
          </p:nvSpPr>
          <p:spPr bwMode="auto">
            <a:xfrm>
              <a:off x="2362200" y="2133601"/>
              <a:ext cx="6193971" cy="3241118"/>
            </a:xfrm>
            <a:prstGeom prst="rect">
              <a:avLst/>
            </a:prstGeom>
            <a:solidFill>
              <a:schemeClr val="tx1">
                <a:alpha val="95000"/>
              </a:schemeClr>
            </a:solidFill>
            <a:ln w="9525"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21" name="TextBox 20"/>
            <p:cNvSpPr txBox="1"/>
            <p:nvPr/>
          </p:nvSpPr>
          <p:spPr>
            <a:xfrm>
              <a:off x="2514600" y="2057400"/>
              <a:ext cx="5867400" cy="461665"/>
            </a:xfrm>
            <a:prstGeom prst="rect">
              <a:avLst/>
            </a:prstGeom>
            <a:noFill/>
          </p:spPr>
          <p:txBody>
            <a:bodyPr wrap="square" rtlCol="0">
              <a:spAutoFit/>
            </a:bodyPr>
            <a:lstStyle/>
            <a:p>
              <a:r>
                <a:rPr lang="en-US" sz="2400" b="1" dirty="0" smtClean="0">
                  <a:latin typeface="Calibri" pitchFamily="34" charset="0"/>
                </a:rPr>
                <a:t>Your Medications</a:t>
              </a:r>
              <a:endParaRPr lang="en-US" sz="2400" b="1" dirty="0">
                <a:latin typeface="Calibri" pitchFamily="34" charset="0"/>
              </a:endParaRPr>
            </a:p>
          </p:txBody>
        </p:sp>
        <p:cxnSp>
          <p:nvCxnSpPr>
            <p:cNvPr id="23" name="Straight Connector 22"/>
            <p:cNvCxnSpPr/>
            <p:nvPr/>
          </p:nvCxnSpPr>
          <p:spPr bwMode="auto">
            <a:xfrm>
              <a:off x="2362200" y="1752600"/>
              <a:ext cx="64008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35" name="Straight Connector 34"/>
            <p:cNvCxnSpPr/>
            <p:nvPr/>
          </p:nvCxnSpPr>
          <p:spPr bwMode="auto">
            <a:xfrm>
              <a:off x="2590800" y="3581400"/>
              <a:ext cx="5410200" cy="0"/>
            </a:xfrm>
            <a:prstGeom prst="line">
              <a:avLst/>
            </a:prstGeom>
            <a:solidFill>
              <a:schemeClr val="accent1"/>
            </a:solidFill>
            <a:ln w="9525" cap="flat" cmpd="sng" algn="ctr">
              <a:solidFill>
                <a:schemeClr val="accent4">
                  <a:lumMod val="90000"/>
                </a:schemeClr>
              </a:solidFill>
              <a:prstDash val="solid"/>
              <a:round/>
              <a:headEnd type="none" w="med" len="med"/>
              <a:tailEnd type="none" w="med" len="med"/>
            </a:ln>
            <a:effectLst/>
          </p:spPr>
        </p:cxnSp>
        <p:cxnSp>
          <p:nvCxnSpPr>
            <p:cNvPr id="39" name="Straight Connector 38"/>
            <p:cNvCxnSpPr/>
            <p:nvPr/>
          </p:nvCxnSpPr>
          <p:spPr bwMode="auto">
            <a:xfrm>
              <a:off x="2558996" y="4322857"/>
              <a:ext cx="5410200" cy="0"/>
            </a:xfrm>
            <a:prstGeom prst="line">
              <a:avLst/>
            </a:prstGeom>
            <a:solidFill>
              <a:schemeClr val="accent1"/>
            </a:solidFill>
            <a:ln w="9525" cap="flat" cmpd="sng" algn="ctr">
              <a:solidFill>
                <a:schemeClr val="accent4">
                  <a:lumMod val="90000"/>
                </a:schemeClr>
              </a:solidFill>
              <a:prstDash val="solid"/>
              <a:round/>
              <a:headEnd type="none" w="med" len="med"/>
              <a:tailEnd type="none" w="med" len="med"/>
            </a:ln>
            <a:effectLst/>
          </p:spPr>
        </p:cxnSp>
        <p:sp>
          <p:nvSpPr>
            <p:cNvPr id="41" name="Rectangle 40"/>
            <p:cNvSpPr/>
            <p:nvPr/>
          </p:nvSpPr>
          <p:spPr bwMode="auto">
            <a:xfrm>
              <a:off x="304800" y="5943600"/>
              <a:ext cx="1676400" cy="609600"/>
            </a:xfrm>
            <a:prstGeom prst="rect">
              <a:avLst/>
            </a:prstGeom>
            <a:solidFill>
              <a:schemeClr val="accent3">
                <a:lumMod val="20000"/>
                <a:lumOff val="80000"/>
              </a:schemeClr>
            </a:soli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scene3d>
              <a:camera prst="orthographicFront"/>
              <a:lightRig rig="threePt" dir="t"/>
            </a:scene3d>
            <a:sp3d contourW="12700">
              <a:bevelT/>
              <a:contourClr>
                <a:schemeClr val="tx1">
                  <a:lumMod val="50000"/>
                </a:schemeClr>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42" name="TextBox 41"/>
            <p:cNvSpPr txBox="1"/>
            <p:nvPr/>
          </p:nvSpPr>
          <p:spPr>
            <a:xfrm>
              <a:off x="533400" y="6062246"/>
              <a:ext cx="1752600" cy="307777"/>
            </a:xfrm>
            <a:prstGeom prst="rect">
              <a:avLst/>
            </a:prstGeom>
            <a:noFill/>
            <a:scene3d>
              <a:camera prst="orthographicFront"/>
              <a:lightRig rig="threePt" dir="t"/>
            </a:scene3d>
            <a:sp3d>
              <a:bevelT/>
            </a:sp3d>
          </p:spPr>
          <p:txBody>
            <a:bodyPr wrap="square" rtlCol="0">
              <a:spAutoFit/>
            </a:bodyPr>
            <a:lstStyle/>
            <a:p>
              <a:r>
                <a:rPr lang="en-US" sz="1400" b="1" dirty="0" smtClean="0">
                  <a:solidFill>
                    <a:schemeClr val="accent4">
                      <a:lumMod val="50000"/>
                    </a:schemeClr>
                  </a:solidFill>
                </a:rPr>
                <a:t>Insurance</a:t>
              </a:r>
              <a:endParaRPr lang="en-US" sz="1400" b="1" dirty="0">
                <a:solidFill>
                  <a:schemeClr val="accent4">
                    <a:lumMod val="50000"/>
                  </a:schemeClr>
                </a:solidFill>
              </a:endParaRPr>
            </a:p>
          </p:txBody>
        </p:sp>
        <p:sp>
          <p:nvSpPr>
            <p:cNvPr id="43" name="TextBox 42"/>
            <p:cNvSpPr txBox="1"/>
            <p:nvPr/>
          </p:nvSpPr>
          <p:spPr>
            <a:xfrm>
              <a:off x="8077203" y="746256"/>
              <a:ext cx="914400" cy="276999"/>
            </a:xfrm>
            <a:prstGeom prst="rect">
              <a:avLst/>
            </a:prstGeom>
            <a:noFill/>
          </p:spPr>
          <p:txBody>
            <a:bodyPr wrap="square" rtlCol="0">
              <a:spAutoFit/>
            </a:bodyPr>
            <a:lstStyle/>
            <a:p>
              <a:r>
                <a:rPr lang="en-US" sz="1200" b="1" u="sng" dirty="0" smtClean="0">
                  <a:solidFill>
                    <a:schemeClr val="accent5">
                      <a:lumMod val="10000"/>
                    </a:schemeClr>
                  </a:solidFill>
                </a:rPr>
                <a:t>Log Out</a:t>
              </a:r>
              <a:endParaRPr lang="en-US" sz="1200" b="1" u="sng" dirty="0">
                <a:solidFill>
                  <a:schemeClr val="accent5">
                    <a:lumMod val="10000"/>
                  </a:schemeClr>
                </a:solidFill>
              </a:endParaRPr>
            </a:p>
          </p:txBody>
        </p:sp>
        <p:sp>
          <p:nvSpPr>
            <p:cNvPr id="51" name="TextBox 50"/>
            <p:cNvSpPr txBox="1"/>
            <p:nvPr/>
          </p:nvSpPr>
          <p:spPr>
            <a:xfrm>
              <a:off x="152400" y="1077681"/>
              <a:ext cx="2057400" cy="584775"/>
            </a:xfrm>
            <a:prstGeom prst="rect">
              <a:avLst/>
            </a:prstGeom>
            <a:noFill/>
          </p:spPr>
          <p:txBody>
            <a:bodyPr wrap="square" rtlCol="0">
              <a:spAutoFit/>
            </a:bodyPr>
            <a:lstStyle/>
            <a:p>
              <a:pPr algn="ctr"/>
              <a:r>
                <a:rPr lang="en-US" sz="1600" b="1" spc="270" dirty="0" smtClean="0">
                  <a:solidFill>
                    <a:schemeClr val="tx1">
                      <a:lumMod val="85000"/>
                    </a:schemeClr>
                  </a:solidFill>
                </a:rPr>
                <a:t>West Medical Group</a:t>
              </a:r>
              <a:endParaRPr lang="en-US" sz="1600" b="1" spc="270" dirty="0">
                <a:solidFill>
                  <a:schemeClr val="tx1">
                    <a:lumMod val="85000"/>
                  </a:schemeClr>
                </a:solidFill>
              </a:endParaRPr>
            </a:p>
          </p:txBody>
        </p:sp>
        <p:sp>
          <p:nvSpPr>
            <p:cNvPr id="52" name="TextBox 51"/>
            <p:cNvSpPr txBox="1"/>
            <p:nvPr/>
          </p:nvSpPr>
          <p:spPr>
            <a:xfrm>
              <a:off x="685800" y="696681"/>
              <a:ext cx="11430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cs typeface="Tunga" pitchFamily="2"/>
                </a:rPr>
                <a:t>WMG</a:t>
              </a:r>
              <a:endParaRPr lang="en-US" sz="2400" b="1" dirty="0">
                <a:effectLst>
                  <a:outerShdw blurRad="38100" dist="38100" dir="2700000" algn="tl">
                    <a:srgbClr val="000000">
                      <a:alpha val="43137"/>
                    </a:srgbClr>
                  </a:outerShdw>
                </a:effectLst>
                <a:cs typeface="Tunga" pitchFamily="2"/>
              </a:endParaRPr>
            </a:p>
          </p:txBody>
        </p:sp>
        <p:pic>
          <p:nvPicPr>
            <p:cNvPr id="1026" name="Picture 2"/>
            <p:cNvPicPr>
              <a:picLocks noChangeAspect="1" noChangeArrowheads="1"/>
            </p:cNvPicPr>
            <p:nvPr/>
          </p:nvPicPr>
          <p:blipFill>
            <a:blip r:embed="rId8" cstate="print"/>
            <a:srcRect/>
            <a:stretch>
              <a:fillRect/>
            </a:stretch>
          </p:blipFill>
          <p:spPr bwMode="auto">
            <a:xfrm>
              <a:off x="130629" y="65313"/>
              <a:ext cx="8730343" cy="585181"/>
            </a:xfrm>
            <a:prstGeom prst="rect">
              <a:avLst/>
            </a:prstGeom>
            <a:noFill/>
            <a:ln w="9525">
              <a:noFill/>
              <a:miter lim="800000"/>
              <a:headEnd/>
              <a:tailEnd/>
            </a:ln>
          </p:spPr>
        </p:pic>
        <p:sp>
          <p:nvSpPr>
            <p:cNvPr id="40" name="TextBox 39"/>
            <p:cNvSpPr txBox="1"/>
            <p:nvPr/>
          </p:nvSpPr>
          <p:spPr>
            <a:xfrm>
              <a:off x="5905824" y="2676930"/>
              <a:ext cx="1600200" cy="338554"/>
            </a:xfrm>
            <a:prstGeom prst="rect">
              <a:avLst/>
            </a:prstGeom>
            <a:noFill/>
          </p:spPr>
          <p:txBody>
            <a:bodyPr wrap="square" rtlCol="0">
              <a:spAutoFit/>
            </a:bodyPr>
            <a:lstStyle/>
            <a:p>
              <a:r>
                <a:rPr lang="en-US" sz="1600" b="1" dirty="0" smtClean="0">
                  <a:solidFill>
                    <a:schemeClr val="accent4">
                      <a:lumMod val="25000"/>
                    </a:schemeClr>
                  </a:solidFill>
                </a:rPr>
                <a:t>Date Started</a:t>
              </a:r>
              <a:endParaRPr lang="en-US" sz="1600" b="1" dirty="0">
                <a:solidFill>
                  <a:schemeClr val="accent4">
                    <a:lumMod val="25000"/>
                  </a:schemeClr>
                </a:solidFill>
              </a:endParaRPr>
            </a:p>
          </p:txBody>
        </p:sp>
        <p:sp>
          <p:nvSpPr>
            <p:cNvPr id="45" name="TextBox 44"/>
            <p:cNvSpPr txBox="1"/>
            <p:nvPr/>
          </p:nvSpPr>
          <p:spPr>
            <a:xfrm>
              <a:off x="2553024" y="2676930"/>
              <a:ext cx="1600200" cy="338554"/>
            </a:xfrm>
            <a:prstGeom prst="rect">
              <a:avLst/>
            </a:prstGeom>
            <a:noFill/>
          </p:spPr>
          <p:txBody>
            <a:bodyPr wrap="square" rtlCol="0">
              <a:spAutoFit/>
            </a:bodyPr>
            <a:lstStyle/>
            <a:p>
              <a:r>
                <a:rPr lang="en-US" sz="1600" b="1" dirty="0" smtClean="0">
                  <a:solidFill>
                    <a:schemeClr val="accent4">
                      <a:lumMod val="25000"/>
                    </a:schemeClr>
                  </a:solidFill>
                </a:rPr>
                <a:t>Medication</a:t>
              </a:r>
              <a:endParaRPr lang="en-US" sz="1600" b="1" dirty="0">
                <a:solidFill>
                  <a:schemeClr val="accent4">
                    <a:lumMod val="25000"/>
                  </a:schemeClr>
                </a:solidFill>
              </a:endParaRPr>
            </a:p>
          </p:txBody>
        </p:sp>
        <p:sp>
          <p:nvSpPr>
            <p:cNvPr id="47" name="TextBox 46"/>
            <p:cNvSpPr txBox="1"/>
            <p:nvPr/>
          </p:nvSpPr>
          <p:spPr>
            <a:xfrm>
              <a:off x="2553024" y="3134130"/>
              <a:ext cx="1752600" cy="381000"/>
            </a:xfrm>
            <a:prstGeom prst="rect">
              <a:avLst/>
            </a:prstGeom>
            <a:noFill/>
          </p:spPr>
          <p:txBody>
            <a:bodyPr wrap="square" rtlCol="0">
              <a:spAutoFit/>
            </a:bodyPr>
            <a:lstStyle/>
            <a:p>
              <a:r>
                <a:rPr lang="en-US" dirty="0" smtClean="0">
                  <a:solidFill>
                    <a:srgbClr val="003399"/>
                  </a:solidFill>
                  <a:hlinkClick r:id="rId9"/>
                </a:rPr>
                <a:t>Xyzal </a:t>
              </a:r>
              <a:endParaRPr lang="en-US" dirty="0">
                <a:solidFill>
                  <a:srgbClr val="003399"/>
                </a:solidFill>
              </a:endParaRPr>
            </a:p>
          </p:txBody>
        </p:sp>
        <p:sp>
          <p:nvSpPr>
            <p:cNvPr id="48" name="TextBox 47"/>
            <p:cNvSpPr txBox="1"/>
            <p:nvPr/>
          </p:nvSpPr>
          <p:spPr>
            <a:xfrm>
              <a:off x="2553024" y="3743731"/>
              <a:ext cx="2209800" cy="369332"/>
            </a:xfrm>
            <a:prstGeom prst="rect">
              <a:avLst/>
            </a:prstGeom>
            <a:noFill/>
          </p:spPr>
          <p:txBody>
            <a:bodyPr wrap="square" rtlCol="0">
              <a:spAutoFit/>
            </a:bodyPr>
            <a:lstStyle/>
            <a:p>
              <a:r>
                <a:rPr lang="en-US" dirty="0" smtClean="0">
                  <a:solidFill>
                    <a:srgbClr val="003399"/>
                  </a:solidFill>
                  <a:hlinkClick r:id="rId10"/>
                </a:rPr>
                <a:t>Paxil</a:t>
              </a:r>
              <a:endParaRPr lang="en-US" dirty="0">
                <a:solidFill>
                  <a:srgbClr val="003399"/>
                </a:solidFill>
              </a:endParaRPr>
            </a:p>
          </p:txBody>
        </p:sp>
        <p:sp>
          <p:nvSpPr>
            <p:cNvPr id="49" name="TextBox 48"/>
            <p:cNvSpPr txBox="1"/>
            <p:nvPr/>
          </p:nvSpPr>
          <p:spPr>
            <a:xfrm>
              <a:off x="5905824" y="3134130"/>
              <a:ext cx="2590800" cy="369332"/>
            </a:xfrm>
            <a:prstGeom prst="rect">
              <a:avLst/>
            </a:prstGeom>
            <a:noFill/>
          </p:spPr>
          <p:txBody>
            <a:bodyPr wrap="square" rtlCol="0">
              <a:spAutoFit/>
            </a:bodyPr>
            <a:lstStyle/>
            <a:p>
              <a:r>
                <a:rPr lang="en-US" dirty="0" smtClean="0">
                  <a:solidFill>
                    <a:schemeClr val="accent4">
                      <a:lumMod val="25000"/>
                    </a:schemeClr>
                  </a:solidFill>
                  <a:latin typeface="Calibri" pitchFamily="34" charset="0"/>
                </a:rPr>
                <a:t>05/02/2011 </a:t>
              </a:r>
              <a:endParaRPr lang="en-US" dirty="0">
                <a:solidFill>
                  <a:schemeClr val="accent4">
                    <a:lumMod val="25000"/>
                  </a:schemeClr>
                </a:solidFill>
                <a:latin typeface="Calibri" pitchFamily="34" charset="0"/>
              </a:endParaRPr>
            </a:p>
          </p:txBody>
        </p:sp>
        <p:sp>
          <p:nvSpPr>
            <p:cNvPr id="50" name="TextBox 49"/>
            <p:cNvSpPr txBox="1"/>
            <p:nvPr/>
          </p:nvSpPr>
          <p:spPr>
            <a:xfrm>
              <a:off x="5905824" y="3755398"/>
              <a:ext cx="2590800" cy="369332"/>
            </a:xfrm>
            <a:prstGeom prst="rect">
              <a:avLst/>
            </a:prstGeom>
            <a:noFill/>
          </p:spPr>
          <p:txBody>
            <a:bodyPr wrap="square" rtlCol="0">
              <a:spAutoFit/>
            </a:bodyPr>
            <a:lstStyle/>
            <a:p>
              <a:r>
                <a:rPr lang="en-US" dirty="0" smtClean="0">
                  <a:solidFill>
                    <a:schemeClr val="accent4">
                      <a:lumMod val="25000"/>
                    </a:schemeClr>
                  </a:solidFill>
                  <a:latin typeface="Calibri" pitchFamily="34" charset="0"/>
                </a:rPr>
                <a:t>01/20/2009</a:t>
              </a:r>
              <a:endParaRPr lang="en-US" dirty="0">
                <a:solidFill>
                  <a:schemeClr val="accent4">
                    <a:lumMod val="25000"/>
                  </a:schemeClr>
                </a:solidFill>
                <a:latin typeface="Calibri" pitchFamily="34" charset="0"/>
              </a:endParaRPr>
            </a:p>
          </p:txBody>
        </p:sp>
        <p:sp>
          <p:nvSpPr>
            <p:cNvPr id="53" name="Rectangle 52"/>
            <p:cNvSpPr/>
            <p:nvPr/>
          </p:nvSpPr>
          <p:spPr>
            <a:xfrm>
              <a:off x="2400624" y="3667530"/>
              <a:ext cx="1143000" cy="533400"/>
            </a:xfrm>
            <a:prstGeom prst="rect">
              <a:avLst/>
            </a:prstGeom>
            <a:noFill/>
            <a:ln w="889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0" y="274638"/>
            <a:ext cx="9144000" cy="1143000"/>
          </a:xfrm>
        </p:spPr>
        <p:txBody>
          <a:bodyPr/>
          <a:lstStyle/>
          <a:p>
            <a:r>
              <a:rPr lang="en-US" dirty="0" smtClean="0"/>
              <a:t>MedlinePlus Connect for Medications</a:t>
            </a:r>
            <a:endParaRPr lang="en-US" dirty="0"/>
          </a:p>
        </p:txBody>
      </p:sp>
      <p:sp>
        <p:nvSpPr>
          <p:cNvPr id="10" name="Content Placeholder 9"/>
          <p:cNvSpPr>
            <a:spLocks noGrp="1"/>
          </p:cNvSpPr>
          <p:nvPr>
            <p:ph idx="1"/>
          </p:nvPr>
        </p:nvSpPr>
        <p:spPr/>
        <p:txBody>
          <a:bodyPr/>
          <a:lstStyle/>
          <a:p>
            <a:endParaRPr lang="en-US" dirty="0"/>
          </a:p>
        </p:txBody>
      </p:sp>
      <p:pic>
        <p:nvPicPr>
          <p:cNvPr id="10243" name="Picture 3" descr="Screen capture of the MedlinePlus Connect Web application response page for Paxil"/>
          <p:cNvPicPr>
            <a:picLocks noChangeAspect="1" noChangeArrowheads="1"/>
          </p:cNvPicPr>
          <p:nvPr/>
        </p:nvPicPr>
        <p:blipFill>
          <a:blip r:embed="rId3" cstate="print"/>
          <a:srcRect/>
          <a:stretch>
            <a:fillRect/>
          </a:stretch>
        </p:blipFill>
        <p:spPr bwMode="auto">
          <a:xfrm>
            <a:off x="68248" y="1432560"/>
            <a:ext cx="9007504" cy="512064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idx="4294967295"/>
          </p:nvPr>
        </p:nvSpPr>
        <p:spPr>
          <a:xfrm>
            <a:off x="457200" y="274638"/>
            <a:ext cx="3429000" cy="1143000"/>
          </a:xfrm>
        </p:spPr>
        <p:txBody>
          <a:bodyPr/>
          <a:lstStyle/>
          <a:p>
            <a:r>
              <a:rPr lang="en-US" sz="800" dirty="0" smtClean="0"/>
              <a:t>Logos of organizations that have implemented MedlinePlus Connect</a:t>
            </a:r>
            <a:endParaRPr lang="en-US" sz="800" dirty="0"/>
          </a:p>
        </p:txBody>
      </p:sp>
      <p:pic>
        <p:nvPicPr>
          <p:cNvPr id="1027" name="Picture 3" descr="Photograph of a doctor at a computer"/>
          <p:cNvPicPr>
            <a:picLocks noChangeAspect="1" noChangeArrowheads="1"/>
          </p:cNvPicPr>
          <p:nvPr/>
        </p:nvPicPr>
        <p:blipFill>
          <a:blip r:embed="rId3" cstate="print"/>
          <a:stretch>
            <a:fillRect/>
          </a:stretch>
        </p:blipFill>
        <p:spPr bwMode="auto">
          <a:xfrm>
            <a:off x="2569999" y="1295400"/>
            <a:ext cx="2786996" cy="3073781"/>
          </a:xfrm>
          <a:prstGeom prst="rect">
            <a:avLst/>
          </a:prstGeom>
          <a:ln>
            <a:noFill/>
          </a:ln>
          <a:effectLst>
            <a:outerShdw blurRad="190500" algn="tl" rotWithShape="0">
              <a:srgbClr val="000000">
                <a:alpha val="70000"/>
              </a:srgbClr>
            </a:outerShdw>
          </a:effectLst>
        </p:spPr>
      </p:pic>
      <p:pic>
        <p:nvPicPr>
          <p:cNvPr id="1026" name="Picture 2" descr="Photograph of a mother and her young son"/>
          <p:cNvPicPr>
            <a:picLocks noChangeAspect="1" noChangeArrowheads="1"/>
          </p:cNvPicPr>
          <p:nvPr/>
        </p:nvPicPr>
        <p:blipFill>
          <a:blip r:embed="rId4" cstate="print"/>
          <a:stretch>
            <a:fillRect/>
          </a:stretch>
        </p:blipFill>
        <p:spPr bwMode="auto">
          <a:xfrm>
            <a:off x="4044154" y="1999064"/>
            <a:ext cx="2037322" cy="3106336"/>
          </a:xfrm>
          <a:prstGeom prst="rect">
            <a:avLst/>
          </a:prstGeom>
          <a:ln>
            <a:noFill/>
          </a:ln>
          <a:effectLst>
            <a:outerShdw blurRad="190500" algn="tl" rotWithShape="0">
              <a:srgbClr val="000000">
                <a:alpha val="70000"/>
              </a:srgbClr>
            </a:outerShdw>
          </a:effectLst>
        </p:spPr>
      </p:pic>
      <p:pic>
        <p:nvPicPr>
          <p:cNvPr id="14" name="Picture 2" descr="Cleveland Clinic logo"/>
          <p:cNvPicPr>
            <a:picLocks noChangeAspect="1" noChangeArrowheads="1"/>
          </p:cNvPicPr>
          <p:nvPr/>
        </p:nvPicPr>
        <p:blipFill>
          <a:blip r:embed="rId5" cstate="print"/>
          <a:srcRect/>
          <a:stretch>
            <a:fillRect/>
          </a:stretch>
        </p:blipFill>
        <p:spPr bwMode="auto">
          <a:xfrm>
            <a:off x="247438" y="237164"/>
            <a:ext cx="4073236" cy="914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5" name="Picture 4" descr="Buffalo Medical group Logo"/>
          <p:cNvPicPr>
            <a:picLocks noChangeAspect="1" noChangeArrowheads="1"/>
          </p:cNvPicPr>
          <p:nvPr/>
        </p:nvPicPr>
        <p:blipFill>
          <a:blip r:embed="rId6" cstate="print"/>
          <a:srcRect/>
          <a:stretch>
            <a:fillRect/>
          </a:stretch>
        </p:blipFill>
        <p:spPr bwMode="auto">
          <a:xfrm>
            <a:off x="392132" y="1627594"/>
            <a:ext cx="1380120" cy="1371600"/>
          </a:xfrm>
          <a:prstGeom prst="ellipse">
            <a:avLst/>
          </a:prstGeom>
          <a:ln>
            <a:noFill/>
          </a:ln>
          <a:effectLst>
            <a:outerShdw blurRad="63500" sx="102000" sy="102000" algn="ctr" rotWithShape="0">
              <a:prstClr val="black">
                <a:alpha val="40000"/>
              </a:prstClr>
            </a:outerShdw>
            <a:softEdge rad="112500"/>
          </a:effectLst>
        </p:spPr>
      </p:pic>
      <p:pic>
        <p:nvPicPr>
          <p:cNvPr id="16" name="Picture 6" descr="Institute for Family Health logo"/>
          <p:cNvPicPr>
            <a:picLocks noChangeAspect="1" noChangeArrowheads="1"/>
          </p:cNvPicPr>
          <p:nvPr/>
        </p:nvPicPr>
        <p:blipFill>
          <a:blip r:embed="rId7" cstate="print"/>
          <a:srcRect/>
          <a:stretch>
            <a:fillRect/>
          </a:stretch>
        </p:blipFill>
        <p:spPr bwMode="auto">
          <a:xfrm>
            <a:off x="381002" y="3356270"/>
            <a:ext cx="1483241" cy="13716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7" name="Picture 5" descr="New York-Presbyterian logo"/>
          <p:cNvPicPr>
            <a:picLocks noChangeAspect="1" noChangeArrowheads="1"/>
          </p:cNvPicPr>
          <p:nvPr/>
        </p:nvPicPr>
        <p:blipFill>
          <a:blip r:embed="rId8" cstate="print"/>
          <a:srcRect/>
          <a:stretch>
            <a:fillRect/>
          </a:stretch>
        </p:blipFill>
        <p:spPr bwMode="auto">
          <a:xfrm>
            <a:off x="381000" y="5369090"/>
            <a:ext cx="5723467" cy="914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8" name="Picture 2" descr="Halifax Regional logo"/>
          <p:cNvPicPr>
            <a:picLocks noChangeAspect="1" noChangeArrowheads="1"/>
          </p:cNvPicPr>
          <p:nvPr/>
        </p:nvPicPr>
        <p:blipFill>
          <a:blip r:embed="rId9" cstate="print"/>
          <a:srcRect/>
          <a:stretch>
            <a:fillRect/>
          </a:stretch>
        </p:blipFill>
        <p:spPr bwMode="auto">
          <a:xfrm>
            <a:off x="6730591" y="1050046"/>
            <a:ext cx="2043289" cy="914400"/>
          </a:xfrm>
          <a:prstGeom prst="rect">
            <a:avLst/>
          </a:prstGeom>
          <a:ln>
            <a:noFill/>
          </a:ln>
          <a:effectLst>
            <a:outerShdw blurRad="63500" sx="102000" sy="102000" algn="ctr" rotWithShape="0">
              <a:prstClr val="black">
                <a:alpha val="40000"/>
              </a:prstClr>
            </a:outerShdw>
          </a:effectLst>
        </p:spPr>
      </p:pic>
      <p:pic>
        <p:nvPicPr>
          <p:cNvPr id="19" name="Picture 18" descr="Indian Health Service logo"/>
          <p:cNvPicPr>
            <a:picLocks noChangeAspect="1" noChangeArrowheads="1"/>
          </p:cNvPicPr>
          <p:nvPr/>
        </p:nvPicPr>
        <p:blipFill>
          <a:blip r:embed="rId10" cstate="print"/>
          <a:srcRect/>
          <a:stretch>
            <a:fillRect/>
          </a:stretch>
        </p:blipFill>
        <p:spPr bwMode="auto">
          <a:xfrm>
            <a:off x="6980702" y="3700685"/>
            <a:ext cx="1552575" cy="15525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0" name="TextBox 19"/>
          <p:cNvSpPr txBox="1"/>
          <p:nvPr/>
        </p:nvSpPr>
        <p:spPr>
          <a:xfrm>
            <a:off x="6019800" y="5105400"/>
            <a:ext cx="2743200" cy="492443"/>
          </a:xfrm>
          <a:prstGeom prst="rect">
            <a:avLst/>
          </a:prstGeom>
          <a:noFill/>
        </p:spPr>
        <p:txBody>
          <a:bodyPr wrap="square" rtlCol="0">
            <a:spAutoFit/>
          </a:bodyPr>
          <a:lstStyle/>
          <a:p>
            <a:r>
              <a:rPr lang="en-US" sz="2600" dirty="0" smtClean="0">
                <a:effectLst>
                  <a:outerShdw blurRad="38100" dist="38100" dir="2700000" algn="tl">
                    <a:srgbClr val="000000"/>
                  </a:outerShdw>
                </a:effectLst>
              </a:rPr>
              <a:t>Web application </a:t>
            </a:r>
            <a:endParaRPr lang="en-US" sz="2600" dirty="0">
              <a:effectLst>
                <a:outerShdw blurRad="38100" dist="38100" dir="2700000" algn="tl">
                  <a:srgbClr val="000000"/>
                </a:outerShdw>
              </a:effectLst>
            </a:endParaRPr>
          </a:p>
        </p:txBody>
      </p:sp>
      <p:sp>
        <p:nvSpPr>
          <p:cNvPr id="21" name="TextBox 20"/>
          <p:cNvSpPr txBox="1"/>
          <p:nvPr/>
        </p:nvSpPr>
        <p:spPr>
          <a:xfrm>
            <a:off x="1676400" y="4876800"/>
            <a:ext cx="2209800" cy="492443"/>
          </a:xfrm>
          <a:prstGeom prst="rect">
            <a:avLst/>
          </a:prstGeom>
          <a:noFill/>
        </p:spPr>
        <p:txBody>
          <a:bodyPr wrap="square" rtlCol="0">
            <a:spAutoFit/>
          </a:bodyPr>
          <a:lstStyle/>
          <a:p>
            <a:r>
              <a:rPr lang="en-US" sz="2600" dirty="0" smtClean="0">
                <a:effectLst>
                  <a:outerShdw blurRad="38100" dist="38100" dir="2700000" algn="tl">
                    <a:srgbClr val="000000"/>
                  </a:outerShdw>
                </a:effectLst>
              </a:rPr>
              <a:t>Web</a:t>
            </a:r>
            <a:r>
              <a:rPr lang="en-US" sz="2600" dirty="0" smtClean="0">
                <a:effectLst>
                  <a:outerShdw blurRad="38100" dist="38100" dir="2700000" algn="tl">
                    <a:srgbClr val="000000">
                      <a:alpha val="43137"/>
                    </a:srgbClr>
                  </a:outerShdw>
                </a:effectLst>
              </a:rPr>
              <a:t> </a:t>
            </a:r>
            <a:r>
              <a:rPr lang="en-US" sz="2600" dirty="0" smtClean="0">
                <a:effectLst>
                  <a:outerShdw blurRad="38100" dist="38100" dir="2700000" algn="tl">
                    <a:srgbClr val="000000"/>
                  </a:outerShdw>
                </a:effectLst>
              </a:rPr>
              <a:t>service</a:t>
            </a:r>
            <a:r>
              <a:rPr lang="en-US" sz="2600" dirty="0" smtClean="0">
                <a:effectLst>
                  <a:outerShdw blurRad="38100" dist="38100" dir="2700000" algn="tl">
                    <a:srgbClr val="000000">
                      <a:alpha val="43137"/>
                    </a:srgbClr>
                  </a:outerShdw>
                </a:effectLst>
              </a:rPr>
              <a:t> </a:t>
            </a:r>
            <a:endParaRPr lang="en-US" sz="2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4400" dirty="0" smtClean="0"/>
              <a:t>For More Information</a:t>
            </a:r>
          </a:p>
          <a:p>
            <a:pPr lvl="1">
              <a:buNone/>
            </a:pPr>
            <a:r>
              <a:rPr lang="en-US" sz="4400" dirty="0" smtClean="0">
                <a:solidFill>
                  <a:srgbClr val="CC9900"/>
                </a:solidFill>
              </a:rPr>
              <a:t>http://medlineplus.gov/connect</a:t>
            </a:r>
          </a:p>
          <a:p>
            <a:pPr lvl="1">
              <a:buNone/>
            </a:pPr>
            <a:endParaRPr lang="en-US" sz="2800" dirty="0" smtClean="0"/>
          </a:p>
          <a:p>
            <a:pPr lvl="1"/>
            <a:endParaRPr lang="en-US" sz="2800" dirty="0" smtClean="0"/>
          </a:p>
          <a:p>
            <a:endParaRPr lang="en-US" dirty="0"/>
          </a:p>
        </p:txBody>
      </p:sp>
      <p:sp>
        <p:nvSpPr>
          <p:cNvPr id="4"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274638"/>
            <a:ext cx="2743200" cy="1143000"/>
          </a:xfrm>
        </p:spPr>
        <p:txBody>
          <a:bodyPr/>
          <a:lstStyle/>
          <a:p>
            <a:r>
              <a:rPr lang="en-US" sz="800" dirty="0" smtClean="0"/>
              <a:t>Screen capture of the MedlinePlus English homepage</a:t>
            </a:r>
            <a:endParaRPr lang="en-US" sz="800" dirty="0"/>
          </a:p>
        </p:txBody>
      </p:sp>
      <p:pic>
        <p:nvPicPr>
          <p:cNvPr id="4" name="Picture 2" descr="Screen capture of the MedlinePlus English homepage"/>
          <p:cNvPicPr>
            <a:picLocks noChangeAspect="1" noChangeArrowheads="1"/>
          </p:cNvPicPr>
          <p:nvPr/>
        </p:nvPicPr>
        <p:blipFill>
          <a:blip r:embed="rId3" cstate="print"/>
          <a:srcRect/>
          <a:stretch>
            <a:fillRect/>
          </a:stretch>
        </p:blipFill>
        <p:spPr bwMode="auto">
          <a:xfrm>
            <a:off x="1780967" y="91440"/>
            <a:ext cx="5582067" cy="667512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r>
            <a:br>
              <a:rPr lang="en-US" dirty="0" smtClean="0"/>
            </a:br>
            <a:r>
              <a:rPr lang="en-US" dirty="0" smtClean="0"/>
              <a:t/>
            </a:r>
            <a:br>
              <a:rPr lang="en-US" dirty="0" smtClean="0"/>
            </a:br>
            <a:r>
              <a:rPr lang="en-US" dirty="0" smtClean="0"/>
              <a:t>Updating the NLM Web Site </a:t>
            </a:r>
            <a:br>
              <a:rPr lang="en-US" dirty="0" smtClean="0"/>
            </a:br>
            <a:r>
              <a:rPr lang="en-US" dirty="0" smtClean="0"/>
              <a:t>with a </a:t>
            </a:r>
            <a:br>
              <a:rPr lang="en-US" dirty="0" smtClean="0"/>
            </a:br>
            <a:r>
              <a:rPr lang="en-US" dirty="0" smtClean="0"/>
              <a:t>User-Driven Design</a:t>
            </a:r>
            <a:endParaRPr lang="en-US" dirty="0"/>
          </a:p>
        </p:txBody>
      </p:sp>
      <p:sp>
        <p:nvSpPr>
          <p:cNvPr id="7"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274638"/>
            <a:ext cx="5638800" cy="1143000"/>
          </a:xfrm>
        </p:spPr>
        <p:txBody>
          <a:bodyPr/>
          <a:lstStyle/>
          <a:p>
            <a:r>
              <a:rPr lang="en-US" sz="800" dirty="0" smtClean="0"/>
              <a:t>Screen capture of the old NLM homepage</a:t>
            </a:r>
            <a:endParaRPr lang="en-US" sz="800" dirty="0"/>
          </a:p>
        </p:txBody>
      </p:sp>
      <p:pic>
        <p:nvPicPr>
          <p:cNvPr id="3074" name="Picture 2" descr="Screen capture of the old NLM homepage"/>
          <p:cNvPicPr>
            <a:picLocks noGrp="1" noChangeAspect="1" noChangeArrowheads="1"/>
          </p:cNvPicPr>
          <p:nvPr>
            <p:ph idx="1"/>
          </p:nvPr>
        </p:nvPicPr>
        <p:blipFill>
          <a:blip r:embed="rId3" cstate="print"/>
          <a:srcRect/>
          <a:stretch>
            <a:fillRect/>
          </a:stretch>
        </p:blipFill>
        <p:spPr bwMode="auto">
          <a:xfrm>
            <a:off x="1417359" y="45720"/>
            <a:ext cx="6309282" cy="676656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are our users?</a:t>
            </a:r>
            <a:endParaRPr lang="en-US" dirty="0"/>
          </a:p>
        </p:txBody>
      </p:sp>
      <p:sp>
        <p:nvSpPr>
          <p:cNvPr id="4" name="Content Placeholder 3"/>
          <p:cNvSpPr>
            <a:spLocks noGrp="1"/>
          </p:cNvSpPr>
          <p:nvPr>
            <p:ph idx="1"/>
          </p:nvPr>
        </p:nvSpPr>
        <p:spPr>
          <a:xfrm>
            <a:off x="762000" y="1524000"/>
            <a:ext cx="7696200" cy="4495800"/>
          </a:xfrm>
        </p:spPr>
        <p:txBody>
          <a:bodyPr/>
          <a:lstStyle/>
          <a:p>
            <a:pPr marL="342900" lvl="1" indent="-342900">
              <a:buClr>
                <a:schemeClr val="hlink"/>
              </a:buClr>
              <a:buSzPct val="80000"/>
              <a:buNone/>
            </a:pPr>
            <a:r>
              <a:rPr lang="en-US" sz="3200" dirty="0" smtClean="0"/>
              <a:t>Researchers/Scientists (18%)</a:t>
            </a:r>
          </a:p>
          <a:p>
            <a:pPr marL="342900" lvl="1" indent="-342900">
              <a:buClr>
                <a:schemeClr val="hlink"/>
              </a:buClr>
              <a:buSzPct val="80000"/>
              <a:buNone/>
            </a:pPr>
            <a:r>
              <a:rPr lang="en-US" sz="3200" dirty="0" smtClean="0"/>
              <a:t>Health Care Providers (18%)</a:t>
            </a:r>
          </a:p>
          <a:p>
            <a:pPr marL="342900" lvl="1" indent="-342900">
              <a:buClr>
                <a:schemeClr val="hlink"/>
              </a:buClr>
              <a:buSzPct val="80000"/>
              <a:buNone/>
            </a:pPr>
            <a:r>
              <a:rPr lang="en-US" sz="3200" dirty="0" smtClean="0"/>
              <a:t>Librarians (15%)</a:t>
            </a:r>
          </a:p>
          <a:p>
            <a:pPr marL="342900" lvl="1" indent="-342900">
              <a:buClr>
                <a:schemeClr val="hlink"/>
              </a:buClr>
              <a:buSzPct val="80000"/>
              <a:buNone/>
            </a:pPr>
            <a:r>
              <a:rPr lang="en-US" sz="3200" dirty="0" smtClean="0"/>
              <a:t>College/Graduate Students (13%)</a:t>
            </a:r>
          </a:p>
          <a:p>
            <a:pPr marL="342900" lvl="1" indent="-342900">
              <a:buClr>
                <a:schemeClr val="hlink"/>
              </a:buClr>
              <a:buSzPct val="80000"/>
              <a:buNone/>
            </a:pPr>
            <a:r>
              <a:rPr lang="en-US" sz="3200" dirty="0" smtClean="0"/>
              <a:t>Educators (11%)</a:t>
            </a:r>
          </a:p>
          <a:p>
            <a:pPr marL="342900" lvl="1" indent="-342900">
              <a:buClr>
                <a:schemeClr val="hlink"/>
              </a:buClr>
              <a:buSzPct val="80000"/>
              <a:buNone/>
            </a:pPr>
            <a:r>
              <a:rPr lang="en-US" sz="3200" dirty="0" smtClean="0"/>
              <a:t>Patients (3%)</a:t>
            </a:r>
          </a:p>
          <a:p>
            <a:endParaRPr lang="en-US" dirty="0" smtClean="0"/>
          </a:p>
          <a:p>
            <a:endParaRPr lang="en-US" dirty="0" smtClean="0"/>
          </a:p>
          <a:p>
            <a:pPr lvl="1"/>
            <a:endParaRPr lang="en-US" dirty="0" smtClean="0"/>
          </a:p>
          <a:p>
            <a:pPr lvl="1">
              <a:buNone/>
            </a:pPr>
            <a:endParaRPr lang="en-US" dirty="0" smtClean="0"/>
          </a:p>
          <a:p>
            <a:pPr lvl="1">
              <a:buNone/>
            </a:pPr>
            <a:endParaRPr lang="en-US" dirty="0" smtClean="0"/>
          </a:p>
          <a:p>
            <a:pPr lvl="1"/>
            <a:endParaRPr lang="en-US" dirty="0" smtClean="0"/>
          </a:p>
        </p:txBody>
      </p:sp>
      <p:sp>
        <p:nvSpPr>
          <p:cNvPr id="5"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9144000" cy="808038"/>
          </a:xfrm>
        </p:spPr>
        <p:txBody>
          <a:bodyPr/>
          <a:lstStyle/>
          <a:p>
            <a:r>
              <a:rPr lang="en-US" dirty="0" smtClean="0"/>
              <a:t>What are users trying to do? </a:t>
            </a:r>
            <a:endParaRPr lang="en-US" dirty="0"/>
          </a:p>
        </p:txBody>
      </p:sp>
      <p:sp>
        <p:nvSpPr>
          <p:cNvPr id="3" name="Content Placeholder 2"/>
          <p:cNvSpPr>
            <a:spLocks noGrp="1"/>
          </p:cNvSpPr>
          <p:nvPr>
            <p:ph idx="1"/>
          </p:nvPr>
        </p:nvSpPr>
        <p:spPr>
          <a:xfrm>
            <a:off x="457200" y="1371600"/>
            <a:ext cx="8229600" cy="4191000"/>
          </a:xfrm>
        </p:spPr>
        <p:txBody>
          <a:bodyPr/>
          <a:lstStyle/>
          <a:p>
            <a:r>
              <a:rPr lang="en-US" dirty="0" smtClean="0"/>
              <a:t>Find and use NLM Databases (e.g., PubMed, MeSH, UMLS)</a:t>
            </a:r>
          </a:p>
          <a:p>
            <a:endParaRPr lang="en-US" dirty="0" smtClean="0"/>
          </a:p>
          <a:p>
            <a:r>
              <a:rPr lang="en-US" dirty="0" smtClean="0"/>
              <a:t>Find disease and drug information</a:t>
            </a:r>
          </a:p>
          <a:p>
            <a:endParaRPr lang="en-US" dirty="0" smtClean="0"/>
          </a:p>
          <a:p>
            <a:r>
              <a:rPr lang="en-US" dirty="0" smtClean="0"/>
              <a:t>Find and use historical resources</a:t>
            </a:r>
            <a:endParaRPr lang="en-US" dirty="0"/>
          </a:p>
        </p:txBody>
      </p:sp>
      <p:sp>
        <p:nvSpPr>
          <p:cNvPr id="4"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71600"/>
            <a:ext cx="8229600" cy="1143000"/>
          </a:xfrm>
        </p:spPr>
        <p:txBody>
          <a:bodyPr/>
          <a:lstStyle/>
          <a:p>
            <a:r>
              <a:rPr lang="en-US" sz="800" dirty="0" smtClean="0"/>
              <a:t>Screen capture of the MedlinePlus English asthma health topic page (http://www.nlm.nih.gov/medlineplus/asthma.html) with the email updates sign up box highlighted</a:t>
            </a:r>
            <a:endParaRPr lang="en-US" sz="800" dirty="0"/>
          </a:p>
        </p:txBody>
      </p:sp>
      <p:grpSp>
        <p:nvGrpSpPr>
          <p:cNvPr id="5" name="Group 4" descr="Screen capture of the MedlinePlus English asthma health topic page (http://www.nlm.nih.gov/medlineplus/asthma.html) with the email updates sign up box highlighted"/>
          <p:cNvGrpSpPr/>
          <p:nvPr/>
        </p:nvGrpSpPr>
        <p:grpSpPr>
          <a:xfrm>
            <a:off x="66675" y="91440"/>
            <a:ext cx="8961120" cy="6675120"/>
            <a:chOff x="66675" y="91440"/>
            <a:chExt cx="8961120" cy="6675120"/>
          </a:xfrm>
        </p:grpSpPr>
        <p:pic>
          <p:nvPicPr>
            <p:cNvPr id="6146" name="Picture 2"/>
            <p:cNvPicPr>
              <a:picLocks noChangeAspect="1" noChangeArrowheads="1"/>
            </p:cNvPicPr>
            <p:nvPr/>
          </p:nvPicPr>
          <p:blipFill>
            <a:blip r:embed="rId3" cstate="print"/>
            <a:srcRect/>
            <a:stretch>
              <a:fillRect/>
            </a:stretch>
          </p:blipFill>
          <p:spPr bwMode="auto">
            <a:xfrm>
              <a:off x="536301" y="91440"/>
              <a:ext cx="8071398" cy="667512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6148" name="Picture 4"/>
            <p:cNvPicPr>
              <a:picLocks noChangeAspect="1" noChangeArrowheads="1"/>
            </p:cNvPicPr>
            <p:nvPr/>
          </p:nvPicPr>
          <p:blipFill>
            <a:blip r:embed="rId4" cstate="print"/>
            <a:srcRect/>
            <a:stretch>
              <a:fillRect/>
            </a:stretch>
          </p:blipFill>
          <p:spPr bwMode="auto">
            <a:xfrm>
              <a:off x="66675" y="5181600"/>
              <a:ext cx="8961120" cy="762287"/>
            </a:xfrm>
            <a:prstGeom prst="rect">
              <a:avLst/>
            </a:prstGeom>
            <a:noFill/>
            <a:ln w="9525">
              <a:noFill/>
              <a:miter lim="800000"/>
              <a:headEnd/>
              <a:tailEnd/>
            </a:ln>
            <a:effectLst>
              <a:outerShdw blurRad="63500" sx="102000" sy="102000" algn="ctr" rotWithShape="0">
                <a:prstClr val="black">
                  <a:alpha val="40000"/>
                </a:prstClr>
              </a:outerShdw>
            </a:effectLst>
          </p:spPr>
        </p:pic>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0"/>
          <a:ext cx="9144000" cy="6324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Researchers/Scientists</a:t>
            </a:r>
            <a:endParaRPr lang="en-US" dirty="0"/>
          </a:p>
        </p:txBody>
      </p:sp>
      <p:graphicFrame>
        <p:nvGraphicFramePr>
          <p:cNvPr id="6" name="Content Placeholder 5"/>
          <p:cNvGraphicFramePr>
            <a:graphicFrameLocks noGrp="1"/>
          </p:cNvGraphicFramePr>
          <p:nvPr>
            <p:ph idx="1"/>
          </p:nvPr>
        </p:nvGraphicFramePr>
        <p:xfrm>
          <a:off x="304800" y="2575560"/>
          <a:ext cx="8458200" cy="2225040"/>
        </p:xfrm>
        <a:graphic>
          <a:graphicData uri="http://schemas.openxmlformats.org/drawingml/2006/table">
            <a:tbl>
              <a:tblPr firstRow="1" bandRow="1">
                <a:tableStyleId>{327F97BB-C833-4FB7-BDE5-3F7075034690}</a:tableStyleId>
              </a:tblPr>
              <a:tblGrid>
                <a:gridCol w="7391400"/>
                <a:gridCol w="1066800"/>
              </a:tblGrid>
              <a:tr h="370840">
                <a:tc>
                  <a:txBody>
                    <a:bodyPr/>
                    <a:lstStyle/>
                    <a:p>
                      <a:pPr algn="ctr"/>
                      <a:r>
                        <a:rPr lang="en-US" dirty="0" smtClean="0"/>
                        <a:t>Reason for Visit</a:t>
                      </a:r>
                      <a:endParaRPr lang="en-US" dirty="0"/>
                    </a:p>
                  </a:txBody>
                  <a:tcPr/>
                </a:tc>
                <a:tc>
                  <a:txBody>
                    <a:bodyPr/>
                    <a:lstStyle/>
                    <a:p>
                      <a:pPr algn="ctr"/>
                      <a:r>
                        <a:rPr lang="en-US" dirty="0" smtClean="0"/>
                        <a:t>Percent</a:t>
                      </a:r>
                      <a:endParaRPr lang="en-US" dirty="0"/>
                    </a:p>
                  </a:txBody>
                  <a:tcPr/>
                </a:tc>
              </a:tr>
              <a:tr h="370840">
                <a:tc>
                  <a:txBody>
                    <a:bodyPr/>
                    <a:lstStyle/>
                    <a:p>
                      <a:pPr algn="l"/>
                      <a:r>
                        <a:rPr lang="en-US" dirty="0" smtClean="0"/>
                        <a:t>One or more of NLM’s databases</a:t>
                      </a:r>
                      <a:endParaRPr lang="en-US" dirty="0"/>
                    </a:p>
                  </a:txBody>
                  <a:tcPr/>
                </a:tc>
                <a:tc>
                  <a:txBody>
                    <a:bodyPr/>
                    <a:lstStyle/>
                    <a:p>
                      <a:pPr algn="ctr"/>
                      <a:r>
                        <a:rPr lang="en-US" dirty="0" smtClean="0"/>
                        <a:t>25.3%</a:t>
                      </a:r>
                      <a:endParaRPr lang="en-US" dirty="0"/>
                    </a:p>
                  </a:txBody>
                  <a:tcPr/>
                </a:tc>
              </a:tr>
              <a:tr h="370840">
                <a:tc>
                  <a:txBody>
                    <a:bodyPr/>
                    <a:lstStyle/>
                    <a:p>
                      <a:pPr algn="l"/>
                      <a:r>
                        <a:rPr lang="en-US" dirty="0" smtClean="0"/>
                        <a:t>General library information and the National Library of Medicine’s resources</a:t>
                      </a:r>
                      <a:endParaRPr lang="en-US" dirty="0"/>
                    </a:p>
                  </a:txBody>
                  <a:tcPr/>
                </a:tc>
                <a:tc>
                  <a:txBody>
                    <a:bodyPr/>
                    <a:lstStyle/>
                    <a:p>
                      <a:pPr algn="ctr"/>
                      <a:r>
                        <a:rPr lang="en-US" dirty="0" smtClean="0"/>
                        <a:t>11.2%</a:t>
                      </a:r>
                      <a:endParaRPr lang="en-US" dirty="0"/>
                    </a:p>
                  </a:txBody>
                  <a:tcPr/>
                </a:tc>
              </a:tr>
              <a:tr h="370840">
                <a:tc>
                  <a:txBody>
                    <a:bodyPr/>
                    <a:lstStyle/>
                    <a:p>
                      <a:pPr algn="l"/>
                      <a:r>
                        <a:rPr lang="en-US" dirty="0" smtClean="0"/>
                        <a:t>For</a:t>
                      </a:r>
                      <a:r>
                        <a:rPr lang="en-US" baseline="0" dirty="0" smtClean="0"/>
                        <a:t> a project or presentation</a:t>
                      </a:r>
                      <a:endParaRPr lang="en-US" dirty="0"/>
                    </a:p>
                  </a:txBody>
                  <a:tcPr/>
                </a:tc>
                <a:tc>
                  <a:txBody>
                    <a:bodyPr/>
                    <a:lstStyle/>
                    <a:p>
                      <a:pPr algn="ctr"/>
                      <a:r>
                        <a:rPr lang="en-US" dirty="0" smtClean="0"/>
                        <a:t>10.6%</a:t>
                      </a:r>
                      <a:endParaRPr lang="en-US" dirty="0"/>
                    </a:p>
                  </a:txBody>
                  <a:tcPr/>
                </a:tc>
              </a:tr>
              <a:tr h="370840">
                <a:tc>
                  <a:txBody>
                    <a:bodyPr/>
                    <a:lstStyle/>
                    <a:p>
                      <a:pPr algn="l"/>
                      <a:r>
                        <a:rPr lang="en-US" dirty="0" smtClean="0"/>
                        <a:t>MeSH Browser</a:t>
                      </a:r>
                      <a:r>
                        <a:rPr lang="en-US" baseline="0" dirty="0" smtClean="0"/>
                        <a:t> (Medical Subject Headings)</a:t>
                      </a:r>
                      <a:endParaRPr lang="en-US" dirty="0"/>
                    </a:p>
                  </a:txBody>
                  <a:tcPr/>
                </a:tc>
                <a:tc>
                  <a:txBody>
                    <a:bodyPr/>
                    <a:lstStyle/>
                    <a:p>
                      <a:pPr algn="ctr"/>
                      <a:r>
                        <a:rPr lang="en-US" dirty="0" smtClean="0"/>
                        <a:t>9.3%</a:t>
                      </a:r>
                      <a:endParaRPr lang="en-US" dirty="0"/>
                    </a:p>
                  </a:txBody>
                  <a:tcPr/>
                </a:tc>
              </a:tr>
              <a:tr h="370840">
                <a:tc>
                  <a:txBody>
                    <a:bodyPr/>
                    <a:lstStyle/>
                    <a:p>
                      <a:pPr algn="l"/>
                      <a:r>
                        <a:rPr lang="en-US" dirty="0" smtClean="0"/>
                        <a:t>History of medicine resources</a:t>
                      </a:r>
                      <a:endParaRPr lang="en-US" dirty="0"/>
                    </a:p>
                  </a:txBody>
                  <a:tcPr/>
                </a:tc>
                <a:tc>
                  <a:txBody>
                    <a:bodyPr/>
                    <a:lstStyle/>
                    <a:p>
                      <a:pPr algn="ctr"/>
                      <a:r>
                        <a:rPr lang="en-US" dirty="0" smtClean="0"/>
                        <a:t>8.8%</a:t>
                      </a:r>
                      <a:endParaRPr lang="en-US" dirty="0"/>
                    </a:p>
                  </a:txBody>
                  <a:tcPr/>
                </a:tc>
              </a:tr>
            </a:tbl>
          </a:graphicData>
        </a:graphic>
      </p:graphicFrame>
      <p:sp>
        <p:nvSpPr>
          <p:cNvPr id="8" name="TextBox 7"/>
          <p:cNvSpPr txBox="1"/>
          <p:nvPr/>
        </p:nvSpPr>
        <p:spPr>
          <a:xfrm>
            <a:off x="0" y="1219200"/>
            <a:ext cx="9144000" cy="677108"/>
          </a:xfrm>
          <a:prstGeom prst="rect">
            <a:avLst/>
          </a:prstGeom>
          <a:noFill/>
        </p:spPr>
        <p:txBody>
          <a:bodyPr wrap="square" rtlCol="0">
            <a:spAutoFit/>
          </a:bodyPr>
          <a:lstStyle/>
          <a:p>
            <a:pPr algn="ctr"/>
            <a:r>
              <a:rPr lang="en-US" sz="2000" dirty="0" smtClean="0"/>
              <a:t>Why are you visiting the National Library of Medicine Web site today? </a:t>
            </a:r>
          </a:p>
          <a:p>
            <a:pPr algn="ctr"/>
            <a:r>
              <a:rPr lang="en-US" dirty="0" smtClean="0"/>
              <a:t>(n = 1,201)</a:t>
            </a:r>
            <a:endParaRPr lang="en-US" dirty="0"/>
          </a:p>
        </p:txBody>
      </p:sp>
      <p:sp>
        <p:nvSpPr>
          <p:cNvPr id="5"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Providers</a:t>
            </a:r>
            <a:endParaRPr lang="en-US" dirty="0"/>
          </a:p>
        </p:txBody>
      </p:sp>
      <p:graphicFrame>
        <p:nvGraphicFramePr>
          <p:cNvPr id="6" name="Content Placeholder 5"/>
          <p:cNvGraphicFramePr>
            <a:graphicFrameLocks noGrp="1"/>
          </p:cNvGraphicFramePr>
          <p:nvPr>
            <p:ph idx="1"/>
          </p:nvPr>
        </p:nvGraphicFramePr>
        <p:xfrm>
          <a:off x="304800" y="2575560"/>
          <a:ext cx="8458200" cy="2225040"/>
        </p:xfrm>
        <a:graphic>
          <a:graphicData uri="http://schemas.openxmlformats.org/drawingml/2006/table">
            <a:tbl>
              <a:tblPr firstRow="1" bandRow="1">
                <a:tableStyleId>{327F97BB-C833-4FB7-BDE5-3F7075034690}</a:tableStyleId>
              </a:tblPr>
              <a:tblGrid>
                <a:gridCol w="7391400"/>
                <a:gridCol w="1066800"/>
              </a:tblGrid>
              <a:tr h="370840">
                <a:tc>
                  <a:txBody>
                    <a:bodyPr/>
                    <a:lstStyle/>
                    <a:p>
                      <a:pPr algn="ctr"/>
                      <a:r>
                        <a:rPr lang="en-US" dirty="0" smtClean="0"/>
                        <a:t>Reason for Visit</a:t>
                      </a:r>
                      <a:endParaRPr lang="en-US" dirty="0"/>
                    </a:p>
                  </a:txBody>
                  <a:tcPr/>
                </a:tc>
                <a:tc>
                  <a:txBody>
                    <a:bodyPr/>
                    <a:lstStyle/>
                    <a:p>
                      <a:pPr algn="ctr"/>
                      <a:r>
                        <a:rPr lang="en-US" dirty="0" smtClean="0"/>
                        <a:t>Percent</a:t>
                      </a:r>
                      <a:endParaRPr lang="en-US" dirty="0"/>
                    </a:p>
                  </a:txBody>
                  <a:tcPr/>
                </a:tc>
              </a:tr>
              <a:tr h="370840">
                <a:tc>
                  <a:txBody>
                    <a:bodyPr/>
                    <a:lstStyle/>
                    <a:p>
                      <a:pPr algn="l"/>
                      <a:r>
                        <a:rPr lang="en-US" dirty="0" smtClean="0"/>
                        <a:t>One or more of NLM’s databases</a:t>
                      </a:r>
                      <a:endParaRPr lang="en-US" dirty="0"/>
                    </a:p>
                  </a:txBody>
                  <a:tcPr/>
                </a:tc>
                <a:tc>
                  <a:txBody>
                    <a:bodyPr/>
                    <a:lstStyle/>
                    <a:p>
                      <a:pPr algn="ctr"/>
                      <a:r>
                        <a:rPr lang="en-US" dirty="0" smtClean="0"/>
                        <a:t>24%</a:t>
                      </a:r>
                      <a:endParaRPr lang="en-US" dirty="0"/>
                    </a:p>
                  </a:txBody>
                  <a:tcPr/>
                </a:tc>
              </a:tr>
              <a:tr h="370840">
                <a:tc>
                  <a:txBody>
                    <a:bodyPr/>
                    <a:lstStyle/>
                    <a:p>
                      <a:pPr algn="l"/>
                      <a:r>
                        <a:rPr lang="en-US" dirty="0" smtClean="0"/>
                        <a:t>General library information and the National Library of Medicine’s resources</a:t>
                      </a:r>
                      <a:endParaRPr lang="en-US" dirty="0"/>
                    </a:p>
                  </a:txBody>
                  <a:tcPr/>
                </a:tc>
                <a:tc>
                  <a:txBody>
                    <a:bodyPr/>
                    <a:lstStyle/>
                    <a:p>
                      <a:pPr algn="ctr"/>
                      <a:r>
                        <a:rPr lang="en-US" dirty="0" smtClean="0"/>
                        <a:t>14.6%</a:t>
                      </a:r>
                      <a:endParaRPr lang="en-US" dirty="0"/>
                    </a:p>
                  </a:txBody>
                  <a:tcPr/>
                </a:tc>
              </a:tr>
              <a:tr h="370840">
                <a:tc>
                  <a:txBody>
                    <a:bodyPr/>
                    <a:lstStyle/>
                    <a:p>
                      <a:pPr algn="l"/>
                      <a:r>
                        <a:rPr lang="en-US" dirty="0" smtClean="0"/>
                        <a:t>Health information</a:t>
                      </a:r>
                      <a:endParaRPr lang="en-US" dirty="0"/>
                    </a:p>
                  </a:txBody>
                  <a:tcPr/>
                </a:tc>
                <a:tc>
                  <a:txBody>
                    <a:bodyPr/>
                    <a:lstStyle/>
                    <a:p>
                      <a:pPr algn="ctr"/>
                      <a:r>
                        <a:rPr lang="en-US" dirty="0" smtClean="0"/>
                        <a:t>9.5%</a:t>
                      </a:r>
                      <a:endParaRPr lang="en-US" dirty="0"/>
                    </a:p>
                  </a:txBody>
                  <a:tcPr/>
                </a:tc>
              </a:tr>
              <a:tr h="370840">
                <a:tc>
                  <a:txBody>
                    <a:bodyPr/>
                    <a:lstStyle/>
                    <a:p>
                      <a:pPr algn="l"/>
                      <a:r>
                        <a:rPr lang="en-US" dirty="0" smtClean="0"/>
                        <a:t>For</a:t>
                      </a:r>
                      <a:r>
                        <a:rPr lang="en-US" baseline="0" dirty="0" smtClean="0"/>
                        <a:t> a project or presentation</a:t>
                      </a:r>
                      <a:endParaRPr lang="en-US" dirty="0"/>
                    </a:p>
                  </a:txBody>
                  <a:tcPr/>
                </a:tc>
                <a:tc>
                  <a:txBody>
                    <a:bodyPr/>
                    <a:lstStyle/>
                    <a:p>
                      <a:pPr algn="ctr"/>
                      <a:r>
                        <a:rPr lang="en-US" dirty="0" smtClean="0"/>
                        <a:t>9.4%</a:t>
                      </a:r>
                      <a:endParaRPr lang="en-US" dirty="0"/>
                    </a:p>
                  </a:txBody>
                  <a:tcPr/>
                </a:tc>
              </a:tr>
              <a:tr h="370840">
                <a:tc>
                  <a:txBody>
                    <a:bodyPr/>
                    <a:lstStyle/>
                    <a:p>
                      <a:pPr algn="l"/>
                      <a:r>
                        <a:rPr lang="en-US" dirty="0" smtClean="0"/>
                        <a:t>History of medicine resources</a:t>
                      </a:r>
                      <a:endParaRPr lang="en-US" dirty="0"/>
                    </a:p>
                  </a:txBody>
                  <a:tcPr/>
                </a:tc>
                <a:tc>
                  <a:txBody>
                    <a:bodyPr/>
                    <a:lstStyle/>
                    <a:p>
                      <a:pPr algn="ctr"/>
                      <a:r>
                        <a:rPr lang="en-US" dirty="0" smtClean="0"/>
                        <a:t>7.4%</a:t>
                      </a:r>
                      <a:endParaRPr lang="en-US" dirty="0"/>
                    </a:p>
                  </a:txBody>
                  <a:tcPr/>
                </a:tc>
              </a:tr>
            </a:tbl>
          </a:graphicData>
        </a:graphic>
      </p:graphicFrame>
      <p:sp>
        <p:nvSpPr>
          <p:cNvPr id="8" name="TextBox 7"/>
          <p:cNvSpPr txBox="1"/>
          <p:nvPr/>
        </p:nvSpPr>
        <p:spPr>
          <a:xfrm>
            <a:off x="0" y="1219200"/>
            <a:ext cx="9144000" cy="677108"/>
          </a:xfrm>
          <a:prstGeom prst="rect">
            <a:avLst/>
          </a:prstGeom>
          <a:noFill/>
        </p:spPr>
        <p:txBody>
          <a:bodyPr wrap="square" rtlCol="0">
            <a:spAutoFit/>
          </a:bodyPr>
          <a:lstStyle/>
          <a:p>
            <a:pPr algn="ctr"/>
            <a:r>
              <a:rPr lang="en-US" sz="2000" dirty="0" smtClean="0"/>
              <a:t>Why are you visiting the National Library of Medicine Web site today? </a:t>
            </a:r>
          </a:p>
          <a:p>
            <a:pPr algn="ctr"/>
            <a:r>
              <a:rPr lang="en-US" dirty="0" smtClean="0"/>
              <a:t>(n = 1,195)</a:t>
            </a:r>
            <a:endParaRPr lang="en-US" dirty="0"/>
          </a:p>
        </p:txBody>
      </p:sp>
      <p:sp>
        <p:nvSpPr>
          <p:cNvPr id="9"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Librarians</a:t>
            </a:r>
            <a:endParaRPr lang="en-US" dirty="0"/>
          </a:p>
        </p:txBody>
      </p:sp>
      <p:graphicFrame>
        <p:nvGraphicFramePr>
          <p:cNvPr id="6" name="Content Placeholder 5"/>
          <p:cNvGraphicFramePr>
            <a:graphicFrameLocks noGrp="1"/>
          </p:cNvGraphicFramePr>
          <p:nvPr>
            <p:ph idx="1"/>
          </p:nvPr>
        </p:nvGraphicFramePr>
        <p:xfrm>
          <a:off x="304800" y="2575560"/>
          <a:ext cx="8458200" cy="1854200"/>
        </p:xfrm>
        <a:graphic>
          <a:graphicData uri="http://schemas.openxmlformats.org/drawingml/2006/table">
            <a:tbl>
              <a:tblPr firstRow="1" bandRow="1">
                <a:tableStyleId>{327F97BB-C833-4FB7-BDE5-3F7075034690}</a:tableStyleId>
              </a:tblPr>
              <a:tblGrid>
                <a:gridCol w="7391400"/>
                <a:gridCol w="1066800"/>
              </a:tblGrid>
              <a:tr h="370840">
                <a:tc>
                  <a:txBody>
                    <a:bodyPr/>
                    <a:lstStyle/>
                    <a:p>
                      <a:pPr algn="ctr"/>
                      <a:r>
                        <a:rPr lang="en-US" dirty="0" smtClean="0"/>
                        <a:t>Reason for Visit</a:t>
                      </a:r>
                      <a:endParaRPr lang="en-US" dirty="0"/>
                    </a:p>
                  </a:txBody>
                  <a:tcPr/>
                </a:tc>
                <a:tc>
                  <a:txBody>
                    <a:bodyPr/>
                    <a:lstStyle/>
                    <a:p>
                      <a:pPr algn="ctr"/>
                      <a:r>
                        <a:rPr lang="en-US" dirty="0" smtClean="0"/>
                        <a:t>Percent</a:t>
                      </a:r>
                      <a:endParaRPr lang="en-US" dirty="0"/>
                    </a:p>
                  </a:txBody>
                  <a:tcPr/>
                </a:tc>
              </a:tr>
              <a:tr h="370840">
                <a:tc>
                  <a:txBody>
                    <a:bodyPr/>
                    <a:lstStyle/>
                    <a:p>
                      <a:pPr algn="l"/>
                      <a:r>
                        <a:rPr lang="en-US" dirty="0" smtClean="0"/>
                        <a:t>One or more of NLM’s databases</a:t>
                      </a:r>
                      <a:endParaRPr lang="en-US" dirty="0"/>
                    </a:p>
                  </a:txBody>
                  <a:tcPr/>
                </a:tc>
                <a:tc>
                  <a:txBody>
                    <a:bodyPr/>
                    <a:lstStyle/>
                    <a:p>
                      <a:pPr algn="ctr"/>
                      <a:r>
                        <a:rPr lang="en-US" dirty="0" smtClean="0"/>
                        <a:t>22%</a:t>
                      </a:r>
                      <a:endParaRPr lang="en-US" dirty="0"/>
                    </a:p>
                  </a:txBody>
                  <a:tcPr/>
                </a:tc>
              </a:tr>
              <a:tr h="370840">
                <a:tc>
                  <a:txBody>
                    <a:bodyPr/>
                    <a:lstStyle/>
                    <a:p>
                      <a:pPr algn="l"/>
                      <a:r>
                        <a:rPr lang="en-US" dirty="0" smtClean="0"/>
                        <a:t>General library information and the National Library of Medicine’s resources</a:t>
                      </a:r>
                      <a:endParaRPr lang="en-US" dirty="0"/>
                    </a:p>
                  </a:txBody>
                  <a:tcPr/>
                </a:tc>
                <a:tc>
                  <a:txBody>
                    <a:bodyPr/>
                    <a:lstStyle/>
                    <a:p>
                      <a:pPr algn="ctr"/>
                      <a:r>
                        <a:rPr lang="en-US" dirty="0" smtClean="0"/>
                        <a:t>17%</a:t>
                      </a:r>
                      <a:endParaRPr lang="en-US" dirty="0"/>
                    </a:p>
                  </a:txBody>
                  <a:tcPr/>
                </a:tc>
              </a:tr>
              <a:tr h="370840">
                <a:tc>
                  <a:txBody>
                    <a:bodyPr/>
                    <a:lstStyle/>
                    <a:p>
                      <a:pPr algn="l"/>
                      <a:r>
                        <a:rPr lang="en-US" dirty="0" smtClean="0"/>
                        <a:t>MeSH browser</a:t>
                      </a:r>
                      <a:r>
                        <a:rPr lang="en-US" baseline="0" dirty="0" smtClean="0"/>
                        <a:t> (Medical Subject Headings)</a:t>
                      </a:r>
                      <a:endParaRPr lang="en-US" dirty="0"/>
                    </a:p>
                  </a:txBody>
                  <a:tcPr/>
                </a:tc>
                <a:tc>
                  <a:txBody>
                    <a:bodyPr/>
                    <a:lstStyle/>
                    <a:p>
                      <a:pPr algn="ctr"/>
                      <a:r>
                        <a:rPr lang="en-US" dirty="0" smtClean="0"/>
                        <a:t>12%</a:t>
                      </a:r>
                      <a:endParaRPr lang="en-US" dirty="0"/>
                    </a:p>
                  </a:txBody>
                  <a:tcPr/>
                </a:tc>
              </a:tr>
              <a:tr h="370840">
                <a:tc>
                  <a:txBody>
                    <a:bodyPr/>
                    <a:lstStyle/>
                    <a:p>
                      <a:pPr algn="l"/>
                      <a:r>
                        <a:rPr lang="en-US" dirty="0" smtClean="0"/>
                        <a:t>For</a:t>
                      </a:r>
                      <a:r>
                        <a:rPr lang="en-US" baseline="0" dirty="0" smtClean="0"/>
                        <a:t> a project or presentation</a:t>
                      </a:r>
                      <a:endParaRPr lang="en-US" dirty="0"/>
                    </a:p>
                  </a:txBody>
                  <a:tcPr/>
                </a:tc>
                <a:tc>
                  <a:txBody>
                    <a:bodyPr/>
                    <a:lstStyle/>
                    <a:p>
                      <a:pPr algn="ctr"/>
                      <a:r>
                        <a:rPr lang="en-US" dirty="0" smtClean="0"/>
                        <a:t>7%</a:t>
                      </a:r>
                      <a:endParaRPr lang="en-US" dirty="0"/>
                    </a:p>
                  </a:txBody>
                  <a:tcPr/>
                </a:tc>
              </a:tr>
            </a:tbl>
          </a:graphicData>
        </a:graphic>
      </p:graphicFrame>
      <p:sp>
        <p:nvSpPr>
          <p:cNvPr id="8" name="TextBox 7"/>
          <p:cNvSpPr txBox="1"/>
          <p:nvPr/>
        </p:nvSpPr>
        <p:spPr>
          <a:xfrm>
            <a:off x="0" y="1219200"/>
            <a:ext cx="9144000" cy="677108"/>
          </a:xfrm>
          <a:prstGeom prst="rect">
            <a:avLst/>
          </a:prstGeom>
          <a:noFill/>
        </p:spPr>
        <p:txBody>
          <a:bodyPr wrap="square" rtlCol="0">
            <a:spAutoFit/>
          </a:bodyPr>
          <a:lstStyle/>
          <a:p>
            <a:pPr algn="ctr"/>
            <a:r>
              <a:rPr lang="en-US" sz="2000" dirty="0" smtClean="0"/>
              <a:t>Why are you visiting the National Library of Medicine Web site today? </a:t>
            </a:r>
          </a:p>
          <a:p>
            <a:pPr algn="ctr"/>
            <a:r>
              <a:rPr lang="en-US" dirty="0" smtClean="0"/>
              <a:t>(n = 1,028)</a:t>
            </a:r>
            <a:endParaRPr lang="en-US" dirty="0"/>
          </a:p>
        </p:txBody>
      </p:sp>
      <p:sp>
        <p:nvSpPr>
          <p:cNvPr id="5"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User Data into Design</a:t>
            </a:r>
            <a:endParaRPr lang="en-US" sz="3200" dirty="0"/>
          </a:p>
        </p:txBody>
      </p:sp>
      <p:sp>
        <p:nvSpPr>
          <p:cNvPr id="3" name="Content Placeholder 2"/>
          <p:cNvSpPr>
            <a:spLocks noGrp="1"/>
          </p:cNvSpPr>
          <p:nvPr>
            <p:ph idx="1"/>
          </p:nvPr>
        </p:nvSpPr>
        <p:spPr/>
        <p:txBody>
          <a:bodyPr/>
          <a:lstStyle/>
          <a:p>
            <a:r>
              <a:rPr lang="en-US" dirty="0" smtClean="0"/>
              <a:t>NLM Homepage Advisory Group </a:t>
            </a:r>
          </a:p>
          <a:p>
            <a:pPr lvl="1"/>
            <a:r>
              <a:rPr lang="en-US" dirty="0" smtClean="0"/>
              <a:t>Made up of representatives from all over NLM </a:t>
            </a:r>
          </a:p>
          <a:p>
            <a:pPr lvl="1"/>
            <a:r>
              <a:rPr lang="en-US" dirty="0" smtClean="0"/>
              <a:t>Refined draft designs focused on the top tasks</a:t>
            </a:r>
          </a:p>
          <a:p>
            <a:pPr lvl="1">
              <a:buNone/>
            </a:pPr>
            <a:endParaRPr lang="en-US" dirty="0" smtClean="0"/>
          </a:p>
          <a:p>
            <a:r>
              <a:rPr lang="en-US" dirty="0" smtClean="0"/>
              <a:t>Conducted informal usability on draft designs</a:t>
            </a:r>
          </a:p>
          <a:p>
            <a:endParaRPr lang="en-US" dirty="0" smtClean="0"/>
          </a:p>
          <a:p>
            <a:r>
              <a:rPr lang="en-US" dirty="0" smtClean="0"/>
              <a:t>Updated ~8000 pages</a:t>
            </a:r>
          </a:p>
        </p:txBody>
      </p:sp>
      <p:sp>
        <p:nvSpPr>
          <p:cNvPr id="4"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Prominent features</a:t>
            </a:r>
            <a:r>
              <a:rPr lang="en-US" baseline="0" dirty="0" smtClean="0"/>
              <a:t> on the redesigned NLM homepage</a:t>
            </a:r>
            <a:endParaRPr lang="en-US" dirty="0"/>
          </a:p>
        </p:txBody>
      </p:sp>
      <p:grpSp>
        <p:nvGrpSpPr>
          <p:cNvPr id="2" name="Group 7" descr="Screen shot of the prominent features on the redesigned NLM homepage."/>
          <p:cNvGrpSpPr/>
          <p:nvPr/>
        </p:nvGrpSpPr>
        <p:grpSpPr>
          <a:xfrm>
            <a:off x="473275" y="45720"/>
            <a:ext cx="8424897" cy="6766560"/>
            <a:chOff x="473275" y="45720"/>
            <a:chExt cx="8424897" cy="6766560"/>
          </a:xfrm>
        </p:grpSpPr>
        <p:pic>
          <p:nvPicPr>
            <p:cNvPr id="13314" name="Picture 2"/>
            <p:cNvPicPr>
              <a:picLocks noChangeAspect="1" noChangeArrowheads="1"/>
            </p:cNvPicPr>
            <p:nvPr/>
          </p:nvPicPr>
          <p:blipFill>
            <a:blip r:embed="rId3" cstate="print"/>
            <a:srcRect/>
            <a:stretch>
              <a:fillRect/>
            </a:stretch>
          </p:blipFill>
          <p:spPr bwMode="auto">
            <a:xfrm>
              <a:off x="473275" y="45720"/>
              <a:ext cx="8197450" cy="676656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3315" name="Picture 3"/>
            <p:cNvPicPr>
              <a:picLocks noChangeAspect="1" noChangeArrowheads="1"/>
            </p:cNvPicPr>
            <p:nvPr/>
          </p:nvPicPr>
          <p:blipFill>
            <a:blip r:embed="rId4" cstate="print"/>
            <a:srcRect/>
            <a:stretch>
              <a:fillRect/>
            </a:stretch>
          </p:blipFill>
          <p:spPr bwMode="auto">
            <a:xfrm>
              <a:off x="838200" y="914400"/>
              <a:ext cx="3276600" cy="449868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3316" name="Picture 4"/>
            <p:cNvPicPr>
              <a:picLocks noChangeAspect="1" noChangeArrowheads="1"/>
            </p:cNvPicPr>
            <p:nvPr/>
          </p:nvPicPr>
          <p:blipFill>
            <a:blip r:embed="rId5" cstate="print"/>
            <a:srcRect/>
            <a:stretch>
              <a:fillRect/>
            </a:stretch>
          </p:blipFill>
          <p:spPr bwMode="auto">
            <a:xfrm>
              <a:off x="5410200" y="914400"/>
              <a:ext cx="3487972" cy="42672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3317" name="Picture 5"/>
            <p:cNvPicPr>
              <a:picLocks noChangeAspect="1" noChangeArrowheads="1"/>
            </p:cNvPicPr>
            <p:nvPr/>
          </p:nvPicPr>
          <p:blipFill>
            <a:blip r:embed="rId6" cstate="print"/>
            <a:srcRect/>
            <a:stretch>
              <a:fillRect/>
            </a:stretch>
          </p:blipFill>
          <p:spPr bwMode="auto">
            <a:xfrm>
              <a:off x="1298281" y="914400"/>
              <a:ext cx="6547439" cy="35814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3318" name="Picture 6"/>
            <p:cNvPicPr>
              <a:picLocks noChangeAspect="1" noChangeArrowheads="1"/>
            </p:cNvPicPr>
            <p:nvPr/>
          </p:nvPicPr>
          <p:blipFill>
            <a:blip r:embed="rId7" cstate="print"/>
            <a:srcRect/>
            <a:stretch>
              <a:fillRect/>
            </a:stretch>
          </p:blipFill>
          <p:spPr bwMode="auto">
            <a:xfrm>
              <a:off x="5105400" y="1875890"/>
              <a:ext cx="3686175" cy="476303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3319" name="Picture 7"/>
            <p:cNvPicPr>
              <a:picLocks noChangeAspect="1" noChangeArrowheads="1"/>
            </p:cNvPicPr>
            <p:nvPr/>
          </p:nvPicPr>
          <p:blipFill>
            <a:blip r:embed="rId8" cstate="print"/>
            <a:srcRect/>
            <a:stretch>
              <a:fillRect/>
            </a:stretch>
          </p:blipFill>
          <p:spPr bwMode="auto">
            <a:xfrm>
              <a:off x="4147387" y="114300"/>
              <a:ext cx="4615614" cy="12573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Prominent features on the redesigned NLM homepage</a:t>
            </a:r>
            <a:endParaRPr lang="en-US" dirty="0"/>
          </a:p>
        </p:txBody>
      </p:sp>
      <p:grpSp>
        <p:nvGrpSpPr>
          <p:cNvPr id="12" name="Group 11" descr="Prominent features on the redesigned NLM homepage"/>
          <p:cNvGrpSpPr/>
          <p:nvPr/>
        </p:nvGrpSpPr>
        <p:grpSpPr>
          <a:xfrm>
            <a:off x="473275" y="45720"/>
            <a:ext cx="8424897" cy="6766560"/>
            <a:chOff x="473275" y="45720"/>
            <a:chExt cx="8424897" cy="6766560"/>
          </a:xfrm>
        </p:grpSpPr>
        <p:pic>
          <p:nvPicPr>
            <p:cNvPr id="13314" name="Picture 2"/>
            <p:cNvPicPr>
              <a:picLocks noChangeAspect="1" noChangeArrowheads="1"/>
            </p:cNvPicPr>
            <p:nvPr/>
          </p:nvPicPr>
          <p:blipFill>
            <a:blip r:embed="rId3" cstate="print"/>
            <a:srcRect/>
            <a:stretch>
              <a:fillRect/>
            </a:stretch>
          </p:blipFill>
          <p:spPr bwMode="auto">
            <a:xfrm>
              <a:off x="473275" y="45720"/>
              <a:ext cx="8197450" cy="676656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3316" name="Picture 4"/>
            <p:cNvPicPr>
              <a:picLocks noChangeAspect="1" noChangeArrowheads="1"/>
            </p:cNvPicPr>
            <p:nvPr/>
          </p:nvPicPr>
          <p:blipFill>
            <a:blip r:embed="rId4" cstate="print"/>
            <a:srcRect/>
            <a:stretch>
              <a:fillRect/>
            </a:stretch>
          </p:blipFill>
          <p:spPr bwMode="auto">
            <a:xfrm>
              <a:off x="5410200" y="914400"/>
              <a:ext cx="3487972" cy="42672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9" name="Rectangle 8"/>
            <p:cNvSpPr/>
            <p:nvPr/>
          </p:nvSpPr>
          <p:spPr>
            <a:xfrm>
              <a:off x="5410200" y="3581400"/>
              <a:ext cx="1905000" cy="381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10200" y="1905000"/>
              <a:ext cx="3352800" cy="381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10200" y="3124200"/>
              <a:ext cx="2286000" cy="381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39" name="Picture 3"/>
            <p:cNvPicPr>
              <a:picLocks noChangeAspect="1" noChangeArrowheads="1"/>
            </p:cNvPicPr>
            <p:nvPr/>
          </p:nvPicPr>
          <p:blipFill>
            <a:blip r:embed="rId5" cstate="print"/>
            <a:srcRect/>
            <a:stretch>
              <a:fillRect/>
            </a:stretch>
          </p:blipFill>
          <p:spPr bwMode="auto">
            <a:xfrm>
              <a:off x="1600200" y="3200399"/>
              <a:ext cx="4124325" cy="344610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3" name="Rectangle 12"/>
            <p:cNvSpPr/>
            <p:nvPr/>
          </p:nvSpPr>
          <p:spPr>
            <a:xfrm>
              <a:off x="1676400" y="5334000"/>
              <a:ext cx="2514600" cy="381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990600"/>
            <a:ext cx="8229600" cy="1143000"/>
          </a:xfrm>
        </p:spPr>
        <p:txBody>
          <a:bodyPr/>
          <a:lstStyle/>
          <a:p>
            <a:r>
              <a:rPr lang="en-US" dirty="0" smtClean="0"/>
              <a:t>New About NLM page</a:t>
            </a:r>
            <a:endParaRPr lang="en-US" dirty="0"/>
          </a:p>
        </p:txBody>
      </p:sp>
      <p:grpSp>
        <p:nvGrpSpPr>
          <p:cNvPr id="2" name="Group 6" descr="Screen shot of the new About NLM page."/>
          <p:cNvGrpSpPr/>
          <p:nvPr/>
        </p:nvGrpSpPr>
        <p:grpSpPr>
          <a:xfrm>
            <a:off x="89823" y="990600"/>
            <a:ext cx="8964354" cy="5105400"/>
            <a:chOff x="89823" y="990600"/>
            <a:chExt cx="8964354" cy="5105400"/>
          </a:xfrm>
        </p:grpSpPr>
        <p:pic>
          <p:nvPicPr>
            <p:cNvPr id="15362" name="Picture 2"/>
            <p:cNvPicPr>
              <a:picLocks noChangeAspect="1" noChangeArrowheads="1"/>
            </p:cNvPicPr>
            <p:nvPr/>
          </p:nvPicPr>
          <p:blipFill>
            <a:blip r:embed="rId3" cstate="print"/>
            <a:srcRect/>
            <a:stretch>
              <a:fillRect/>
            </a:stretch>
          </p:blipFill>
          <p:spPr bwMode="auto">
            <a:xfrm>
              <a:off x="89823" y="1785938"/>
              <a:ext cx="8964354" cy="431006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5363" name="Picture 3"/>
            <p:cNvPicPr>
              <a:picLocks noChangeAspect="1" noChangeArrowheads="1"/>
            </p:cNvPicPr>
            <p:nvPr/>
          </p:nvPicPr>
          <p:blipFill>
            <a:blip r:embed="rId4" cstate="print"/>
            <a:srcRect/>
            <a:stretch>
              <a:fillRect/>
            </a:stretch>
          </p:blipFill>
          <p:spPr bwMode="auto">
            <a:xfrm>
              <a:off x="228600" y="990600"/>
              <a:ext cx="8623788" cy="1571625"/>
            </a:xfrm>
            <a:prstGeom prst="rect">
              <a:avLst/>
            </a:prstGeom>
            <a:noFill/>
            <a:ln w="9525">
              <a:noFill/>
              <a:miter lim="800000"/>
              <a:headEnd/>
              <a:tailEnd/>
            </a:ln>
            <a:effectLst>
              <a:outerShdw blurRad="63500" sx="102000" sy="102000" algn="ctr" rotWithShape="0">
                <a:prstClr val="black">
                  <a:alpha val="40000"/>
                </a:prstClr>
              </a:outerShdw>
            </a:effectLst>
          </p:spPr>
        </p:pic>
      </p:grpSp>
      <p:sp>
        <p:nvSpPr>
          <p:cNvPr id="6"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Search Enhancements</a:t>
            </a:r>
            <a:endParaRPr lang="en-US" dirty="0"/>
          </a:p>
        </p:txBody>
      </p:sp>
      <p:sp>
        <p:nvSpPr>
          <p:cNvPr id="5"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grpSp>
        <p:nvGrpSpPr>
          <p:cNvPr id="3" name="Group 5" descr="Screen shot of search enhancements."/>
          <p:cNvGrpSpPr/>
          <p:nvPr/>
        </p:nvGrpSpPr>
        <p:grpSpPr>
          <a:xfrm>
            <a:off x="45720" y="1143539"/>
            <a:ext cx="9052560" cy="4723861"/>
            <a:chOff x="45720" y="1143539"/>
            <a:chExt cx="9052560" cy="4723861"/>
          </a:xfrm>
        </p:grpSpPr>
        <p:pic>
          <p:nvPicPr>
            <p:cNvPr id="16386" name="Picture 2"/>
            <p:cNvPicPr>
              <a:picLocks noChangeAspect="1" noChangeArrowheads="1"/>
            </p:cNvPicPr>
            <p:nvPr/>
          </p:nvPicPr>
          <p:blipFill>
            <a:blip r:embed="rId3" cstate="print"/>
            <a:srcRect/>
            <a:stretch>
              <a:fillRect/>
            </a:stretch>
          </p:blipFill>
          <p:spPr bwMode="auto">
            <a:xfrm>
              <a:off x="45720" y="1565876"/>
              <a:ext cx="9052560" cy="4072924"/>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6387" name="Picture 3"/>
            <p:cNvPicPr>
              <a:picLocks noChangeAspect="1" noChangeArrowheads="1"/>
            </p:cNvPicPr>
            <p:nvPr/>
          </p:nvPicPr>
          <p:blipFill>
            <a:blip r:embed="rId4" cstate="print"/>
            <a:srcRect/>
            <a:stretch>
              <a:fillRect/>
            </a:stretch>
          </p:blipFill>
          <p:spPr bwMode="auto">
            <a:xfrm>
              <a:off x="228600" y="1143539"/>
              <a:ext cx="3886200" cy="4723861"/>
            </a:xfrm>
            <a:prstGeom prst="rect">
              <a:avLst/>
            </a:prstGeom>
            <a:noFill/>
            <a:ln w="9525">
              <a:noFill/>
              <a:miter lim="800000"/>
              <a:headEnd/>
              <a:tailEnd/>
            </a:ln>
            <a:effectLst>
              <a:outerShdw blurRad="63500" sx="102000" sy="102000" algn="ctr" rotWithShape="0">
                <a:prstClr val="black">
                  <a:alpha val="40000"/>
                </a:prstClr>
              </a:outerShdw>
            </a:effectLst>
          </p:spPr>
        </p:pic>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NLM Mobile</a:t>
            </a:r>
            <a:endParaRPr lang="en-US" dirty="0"/>
          </a:p>
        </p:txBody>
      </p:sp>
      <p:sp>
        <p:nvSpPr>
          <p:cNvPr id="4"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pic>
        <p:nvPicPr>
          <p:cNvPr id="5" name="Content Placeholder 3" descr="Screen shot of NLM Mobile resources page before redesign."/>
          <p:cNvPicPr>
            <a:picLocks noGrp="1" noChangeAspect="1"/>
          </p:cNvPicPr>
          <p:nvPr>
            <p:ph idx="1"/>
          </p:nvPr>
        </p:nvPicPr>
        <p:blipFill>
          <a:blip r:embed="rId3" cstate="print"/>
          <a:srcRect r="1219"/>
          <a:stretch>
            <a:fillRect/>
          </a:stretch>
        </p:blipFill>
        <p:spPr>
          <a:xfrm>
            <a:off x="457200" y="1219200"/>
            <a:ext cx="8305800" cy="5334000"/>
          </a:xfr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00" dirty="0" smtClean="0"/>
              <a:t>Screen capture of the MedlinePlus English asthma health topic page (http://www.nlm.nih.gov/medlineplus/asthma.html) with the bookmark and share tool highlighted</a:t>
            </a:r>
            <a:endParaRPr lang="en-US" sz="800" dirty="0"/>
          </a:p>
        </p:txBody>
      </p:sp>
      <p:grpSp>
        <p:nvGrpSpPr>
          <p:cNvPr id="5" name="Group 4" descr="Screen capture of the MedlinePlus English asthma health topic page (http://www.nlm.nih.gov/medlineplus/asthma.html) with the bookmark and share tool highlighted"/>
          <p:cNvGrpSpPr/>
          <p:nvPr/>
        </p:nvGrpSpPr>
        <p:grpSpPr>
          <a:xfrm>
            <a:off x="536301" y="91440"/>
            <a:ext cx="8455299" cy="6675120"/>
            <a:chOff x="536301" y="91440"/>
            <a:chExt cx="8455299" cy="6675120"/>
          </a:xfrm>
        </p:grpSpPr>
        <p:pic>
          <p:nvPicPr>
            <p:cNvPr id="6146" name="Picture 2"/>
            <p:cNvPicPr>
              <a:picLocks noChangeAspect="1" noChangeArrowheads="1"/>
            </p:cNvPicPr>
            <p:nvPr/>
          </p:nvPicPr>
          <p:blipFill>
            <a:blip r:embed="rId3" cstate="print"/>
            <a:srcRect/>
            <a:stretch>
              <a:fillRect/>
            </a:stretch>
          </p:blipFill>
          <p:spPr bwMode="auto">
            <a:xfrm>
              <a:off x="536301" y="91440"/>
              <a:ext cx="8071398" cy="667512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6150" name="Picture 6"/>
            <p:cNvPicPr>
              <a:picLocks noChangeAspect="1" noChangeArrowheads="1"/>
            </p:cNvPicPr>
            <p:nvPr/>
          </p:nvPicPr>
          <p:blipFill>
            <a:blip r:embed="rId4" cstate="print"/>
            <a:srcRect/>
            <a:stretch>
              <a:fillRect/>
            </a:stretch>
          </p:blipFill>
          <p:spPr bwMode="auto">
            <a:xfrm>
              <a:off x="2405063" y="903515"/>
              <a:ext cx="6586537" cy="3763735"/>
            </a:xfrm>
            <a:prstGeom prst="rect">
              <a:avLst/>
            </a:prstGeom>
            <a:noFill/>
            <a:ln w="9525">
              <a:noFill/>
              <a:miter lim="800000"/>
              <a:headEnd/>
              <a:tailEnd/>
            </a:ln>
            <a:effectLst>
              <a:outerShdw blurRad="63500" sx="102000" sy="102000" algn="ctr" rotWithShape="0">
                <a:prstClr val="black">
                  <a:alpha val="40000"/>
                </a:prstClr>
              </a:outerShdw>
            </a:effectLst>
          </p:spPr>
        </p:pic>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74638"/>
            <a:ext cx="8229600" cy="1143000"/>
          </a:xfrm>
        </p:spPr>
        <p:txBody>
          <a:bodyPr/>
          <a:lstStyle/>
          <a:p>
            <a:r>
              <a:rPr lang="en-US" dirty="0" smtClean="0"/>
              <a:t>Mobile View</a:t>
            </a:r>
            <a:endParaRPr lang="en-US" dirty="0"/>
          </a:p>
        </p:txBody>
      </p:sp>
      <p:sp>
        <p:nvSpPr>
          <p:cNvPr id="11" name="Content Placeholder 8"/>
          <p:cNvSpPr txBox="1">
            <a:spLocks/>
          </p:cNvSpPr>
          <p:nvPr/>
        </p:nvSpPr>
        <p:spPr bwMode="auto">
          <a:xfrm>
            <a:off x="4572000" y="1371600"/>
            <a:ext cx="4038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hlink"/>
              </a:buClr>
              <a:buSzPct val="80000"/>
              <a:tabLst/>
              <a:defRPr/>
            </a:pPr>
            <a:endParaRPr kumimoji="0" 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8"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pic>
        <p:nvPicPr>
          <p:cNvPr id="1026" name="Picture 2" descr="Screen shot of the mobile view of the Gallery of Mobile Apps and Sites."/>
          <p:cNvPicPr>
            <a:picLocks noChangeAspect="1" noChangeArrowheads="1"/>
          </p:cNvPicPr>
          <p:nvPr/>
        </p:nvPicPr>
        <p:blipFill>
          <a:blip r:embed="rId3" cstate="print"/>
          <a:srcRect/>
          <a:stretch>
            <a:fillRect/>
          </a:stretch>
        </p:blipFill>
        <p:spPr bwMode="auto">
          <a:xfrm>
            <a:off x="0" y="-1"/>
            <a:ext cx="9144000" cy="6859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Desktop View</a:t>
            </a:r>
            <a:endParaRPr lang="en-US" dirty="0"/>
          </a:p>
        </p:txBody>
      </p:sp>
      <p:pic>
        <p:nvPicPr>
          <p:cNvPr id="17410" name="Picture 2" descr="Screen shot of the desktop view of the Gallery of Mobile Apps and Sites."/>
          <p:cNvPicPr>
            <a:picLocks noChangeAspect="1" noChangeArrowheads="1"/>
          </p:cNvPicPr>
          <p:nvPr/>
        </p:nvPicPr>
        <p:blipFill>
          <a:blip r:embed="rId3" cstate="print"/>
          <a:srcRect/>
          <a:stretch>
            <a:fillRect/>
          </a:stretch>
        </p:blipFill>
        <p:spPr bwMode="auto">
          <a:xfrm>
            <a:off x="45720" y="1219200"/>
            <a:ext cx="9052560" cy="4405149"/>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Widescreen View</a:t>
            </a:r>
            <a:endParaRPr lang="en-US" dirty="0"/>
          </a:p>
        </p:txBody>
      </p:sp>
      <p:pic>
        <p:nvPicPr>
          <p:cNvPr id="4" name="Content Placeholder 3" descr="Screen shot of the widescreen view of the Gallery of Mobile Apps and Sites."/>
          <p:cNvPicPr>
            <a:picLocks noGrp="1" noChangeAspect="1"/>
          </p:cNvPicPr>
          <p:nvPr>
            <p:ph idx="1"/>
          </p:nvPr>
        </p:nvPicPr>
        <p:blipFill>
          <a:blip r:embed="rId3" cstate="print"/>
          <a:srcRect r="1615"/>
          <a:stretch>
            <a:fillRect/>
          </a:stretch>
        </p:blipFill>
        <p:spPr>
          <a:xfrm>
            <a:off x="228600" y="1066800"/>
            <a:ext cx="8745154" cy="5638800"/>
          </a:xfrm>
          <a:effectLst>
            <a:outerShdw blurRad="63500" sx="102000" sy="102000" algn="ctr" rotWithShape="0">
              <a:prstClr val="black">
                <a:alpha val="40000"/>
              </a:prstClr>
            </a:outerShdw>
          </a:effectLst>
        </p:spPr>
      </p:pic>
      <p:sp>
        <p:nvSpPr>
          <p:cNvPr id="5"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304800"/>
            <a:ext cx="9144000" cy="914400"/>
          </a:xfrm>
        </p:spPr>
        <p:txBody>
          <a:bodyPr/>
          <a:lstStyle/>
          <a:p>
            <a:r>
              <a:rPr lang="en-US" dirty="0" smtClean="0"/>
              <a:t>Redirect</a:t>
            </a:r>
            <a:endParaRPr lang="en-US" dirty="0"/>
          </a:p>
        </p:txBody>
      </p:sp>
      <p:pic>
        <p:nvPicPr>
          <p:cNvPr id="7" name="Picture 6" descr="Screen shot of the mobile redirect screen."/>
          <p:cNvPicPr>
            <a:picLocks noChangeAspect="1"/>
          </p:cNvPicPr>
          <p:nvPr/>
        </p:nvPicPr>
        <p:blipFill>
          <a:blip r:embed="rId3" cstate="print"/>
          <a:srcRect t="5000" b="10000"/>
          <a:stretch>
            <a:fillRect/>
          </a:stretch>
        </p:blipFill>
        <p:spPr>
          <a:xfrm>
            <a:off x="2708088" y="1295399"/>
            <a:ext cx="3727824" cy="4752975"/>
          </a:xfrm>
          <a:prstGeom prst="rect">
            <a:avLst/>
          </a:prstGeom>
          <a:effectLst>
            <a:outerShdw blurRad="63500" sx="102000" sy="102000" algn="ctr" rotWithShape="0">
              <a:prstClr val="black">
                <a:alpha val="40000"/>
              </a:prstClr>
            </a:outerShdw>
          </a:effectLst>
        </p:spPr>
      </p:pic>
      <p:sp>
        <p:nvSpPr>
          <p:cNvPr id="6"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447800"/>
            <a:ext cx="8229600" cy="1143000"/>
          </a:xfrm>
        </p:spPr>
        <p:txBody>
          <a:bodyPr/>
          <a:lstStyle/>
          <a:p>
            <a:r>
              <a:rPr lang="en-US" sz="800" dirty="0" smtClean="0"/>
              <a:t>MedlinePlus</a:t>
            </a:r>
            <a:r>
              <a:rPr lang="en-US" sz="800" baseline="0" dirty="0" smtClean="0"/>
              <a:t> homepage, MedlinePlus Connect page and NLM homepage </a:t>
            </a:r>
            <a:r>
              <a:rPr lang="en-US" sz="800" baseline="0" dirty="0" smtClean="0"/>
              <a:t>screen </a:t>
            </a:r>
            <a:r>
              <a:rPr lang="en-US" sz="800" baseline="0" dirty="0" smtClean="0"/>
              <a:t>captures</a:t>
            </a:r>
            <a:endParaRPr lang="en-US" sz="800" dirty="0"/>
          </a:p>
        </p:txBody>
      </p:sp>
      <p:pic>
        <p:nvPicPr>
          <p:cNvPr id="7" name="Picture 2" descr="Screen capture of the MedlinePlus English homepage"/>
          <p:cNvPicPr>
            <a:picLocks noChangeAspect="1" noChangeArrowheads="1"/>
          </p:cNvPicPr>
          <p:nvPr/>
        </p:nvPicPr>
        <p:blipFill>
          <a:blip r:embed="rId3" cstate="print"/>
          <a:srcRect/>
          <a:stretch>
            <a:fillRect/>
          </a:stretch>
        </p:blipFill>
        <p:spPr bwMode="auto">
          <a:xfrm>
            <a:off x="228600" y="152400"/>
            <a:ext cx="4779165" cy="57150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8" name="Picture 2" descr="Screen capture of the English MedlinePlus Connect Web application response page for Asthma"/>
          <p:cNvPicPr>
            <a:picLocks noChangeAspect="1" noChangeArrowheads="1"/>
          </p:cNvPicPr>
          <p:nvPr/>
        </p:nvPicPr>
        <p:blipFill>
          <a:blip r:embed="rId4" cstate="print"/>
          <a:srcRect/>
          <a:stretch>
            <a:fillRect/>
          </a:stretch>
        </p:blipFill>
        <p:spPr bwMode="auto">
          <a:xfrm>
            <a:off x="1447800" y="609600"/>
            <a:ext cx="7239000" cy="535475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9" name="Picture 2" descr="Screen capture of the NLM homepage"/>
          <p:cNvPicPr>
            <a:picLocks noChangeAspect="1" noChangeArrowheads="1"/>
          </p:cNvPicPr>
          <p:nvPr/>
        </p:nvPicPr>
        <p:blipFill>
          <a:blip r:embed="rId5" cstate="print"/>
          <a:srcRect/>
          <a:stretch>
            <a:fillRect/>
          </a:stretch>
        </p:blipFill>
        <p:spPr bwMode="auto">
          <a:xfrm>
            <a:off x="3581400" y="1752599"/>
            <a:ext cx="5486400" cy="4528731"/>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0" name="Slide Number Placeholder 3"/>
          <p:cNvSpPr txBox="1">
            <a:spLocks/>
          </p:cNvSpPr>
          <p:nvPr/>
        </p:nvSpPr>
        <p:spPr>
          <a:xfrm>
            <a:off x="6553200" y="6243638"/>
            <a:ext cx="2133600" cy="4572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58E1511-2073-411A-B0DD-7CDA71214BD8}" type="slidenum">
              <a:rPr kumimoji="0" lang="en-US" alt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a:xfrm>
            <a:off x="2971800" y="2130425"/>
            <a:ext cx="3124200" cy="1470025"/>
          </a:xfrm>
        </p:spPr>
        <p:txBody>
          <a:bodyPr/>
          <a:lstStyle/>
          <a:p>
            <a:r>
              <a:rPr lang="en-US" sz="800" dirty="0" smtClean="0"/>
              <a:t>Screen capture of the MedlinePlus Mobile English homepage on an </a:t>
            </a:r>
            <a:r>
              <a:rPr lang="en-US" sz="800" dirty="0" err="1" smtClean="0"/>
              <a:t>iPhone</a:t>
            </a:r>
            <a:r>
              <a:rPr lang="en-US" sz="800" dirty="0" smtClean="0"/>
              <a:t> (m.medlineplus.gov)</a:t>
            </a:r>
            <a:endParaRPr lang="en-US" sz="800" dirty="0"/>
          </a:p>
        </p:txBody>
      </p:sp>
      <p:pic>
        <p:nvPicPr>
          <p:cNvPr id="11" name="Picture 10" descr="Screen capture of the MedlinePlus Mobile English homepage on an iPhone (m.medlineplus.gov)"/>
          <p:cNvPicPr>
            <a:picLocks noChangeAspect="1" noChangeArrowheads="1"/>
          </p:cNvPicPr>
          <p:nvPr/>
        </p:nvPicPr>
        <p:blipFill>
          <a:blip r:embed="rId3" cstate="print"/>
          <a:srcRect/>
          <a:stretch>
            <a:fillRect/>
          </a:stretch>
        </p:blipFill>
        <p:spPr bwMode="auto">
          <a:xfrm>
            <a:off x="2717890" y="91440"/>
            <a:ext cx="3708221" cy="6675120"/>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276600" y="2130425"/>
            <a:ext cx="2438400" cy="1470025"/>
          </a:xfrm>
        </p:spPr>
        <p:txBody>
          <a:bodyPr/>
          <a:lstStyle/>
          <a:p>
            <a:r>
              <a:rPr lang="en-US" sz="800" dirty="0" smtClean="0"/>
              <a:t>Screen capture of the MedlinePlus Mobile asthma English health topic page on an </a:t>
            </a:r>
            <a:r>
              <a:rPr lang="en-US" sz="800" dirty="0" err="1" smtClean="0"/>
              <a:t>iPhone</a:t>
            </a:r>
            <a:endParaRPr lang="en-US" sz="800" dirty="0"/>
          </a:p>
        </p:txBody>
      </p:sp>
      <p:pic>
        <p:nvPicPr>
          <p:cNvPr id="4098" name="Picture 2" descr="Screen capture of the MedlinePlus Mobile asthma English health topic page on an iPhone"/>
          <p:cNvPicPr>
            <a:picLocks noChangeAspect="1" noChangeArrowheads="1"/>
          </p:cNvPicPr>
          <p:nvPr/>
        </p:nvPicPr>
        <p:blipFill>
          <a:blip r:embed="rId3" cstate="print"/>
          <a:srcRect/>
          <a:stretch>
            <a:fillRect/>
          </a:stretch>
        </p:blipFill>
        <p:spPr bwMode="auto">
          <a:xfrm>
            <a:off x="2743200" y="91440"/>
            <a:ext cx="3643764" cy="6675120"/>
          </a:xfrm>
          <a:prstGeom prst="roundRect">
            <a:avLst/>
          </a:prstGeom>
          <a:noFill/>
          <a:ln w="9525">
            <a:noFill/>
            <a:miter lim="800000"/>
            <a:headEnd/>
            <a:tailEnd/>
          </a:ln>
          <a:effectLst>
            <a:outerShdw blurRad="63500" sx="102000" sy="102000" algn="ctr" rotWithShape="0">
              <a:prstClr val="black">
                <a:alpha val="40000"/>
              </a:prstClr>
            </a:outerShdw>
          </a:effectLst>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sz="800" dirty="0" smtClean="0"/>
              <a:t>Screen capture of the MedlinePlus Mobile English search box on an </a:t>
            </a:r>
            <a:r>
              <a:rPr lang="en-US" sz="800" dirty="0" err="1" smtClean="0"/>
              <a:t>iPhone</a:t>
            </a:r>
            <a:endParaRPr lang="en-US" sz="800" dirty="0"/>
          </a:p>
        </p:txBody>
      </p:sp>
      <p:pic>
        <p:nvPicPr>
          <p:cNvPr id="6" name="Picture 5" descr="Screen capture of the MedlinePlus Mobile English search box on an iPhone"/>
          <p:cNvPicPr>
            <a:picLocks noChangeAspect="1"/>
          </p:cNvPicPr>
          <p:nvPr/>
        </p:nvPicPr>
        <p:blipFill>
          <a:blip r:embed="rId3" cstate="print"/>
          <a:srcRect/>
          <a:stretch>
            <a:fillRect/>
          </a:stretch>
        </p:blipFill>
        <p:spPr bwMode="auto">
          <a:xfrm>
            <a:off x="2667000" y="91440"/>
            <a:ext cx="3730033" cy="6675120"/>
          </a:xfrm>
          <a:prstGeom prst="roundRect">
            <a:avLst/>
          </a:prstGeom>
          <a:noFill/>
          <a:ln w="9525">
            <a:noFill/>
            <a:miter lim="800000"/>
            <a:headEnd/>
            <a:tailEnd/>
          </a:ln>
          <a:effectLst>
            <a:outerShdw blurRad="63500" sx="102000" sy="102000" algn="ctr" rotWithShape="0">
              <a:prstClr val="black">
                <a:alpha val="40000"/>
              </a:prstClr>
            </a:outerShdw>
          </a:effectLst>
        </p:spPr>
      </p:pic>
      <p:sp>
        <p:nvSpPr>
          <p:cNvPr id="13" name="Subtitle 1"/>
          <p:cNvSpPr>
            <a:spLocks noGrp="1"/>
          </p:cNvSpPr>
          <p:nvPr>
            <p:ph type="subTitle" sz="quarter" idx="1"/>
          </p:nvPr>
        </p:nvSpPr>
        <p:spPr>
          <a:xfrm>
            <a:off x="1695450" y="5886450"/>
            <a:ext cx="5753100" cy="851297"/>
          </a:xfrm>
          <a:prstGeom prst="roundRect">
            <a:avLst/>
          </a:prstGeom>
          <a:solidFill>
            <a:schemeClr val="bg1"/>
          </a:solidFill>
          <a:ln>
            <a:solidFill>
              <a:schemeClr val="tx2"/>
            </a:solidFill>
          </a:ln>
        </p:spPr>
        <p:txBody>
          <a:bodyPr lIns="45720" rIns="45720" anchor="ctr" anchorCtr="0">
            <a:spAutoFit/>
          </a:bodyPr>
          <a:lstStyle/>
          <a:p>
            <a:pPr eaLnBrk="1" hangingPunct="1">
              <a:defRPr/>
            </a:pPr>
            <a:r>
              <a:rPr lang="en-US" sz="4400" dirty="0" smtClean="0">
                <a:solidFill>
                  <a:schemeClr val="tx2"/>
                </a:solidFill>
              </a:rPr>
              <a:t>m.medlineplus.gov</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w/ No Footer Text">
  <a:themeElements>
    <a:clrScheme name="Custom 1">
      <a:dk1>
        <a:srgbClr val="FFFFFF"/>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1240</Words>
  <Application>Microsoft Office PowerPoint</Application>
  <PresentationFormat>On-screen Show (4:3)</PresentationFormat>
  <Paragraphs>328</Paragraphs>
  <Slides>64</Slides>
  <Notes>64</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Slide w/ No Footer Text</vt:lpstr>
      <vt:lpstr>MedlinePlus,  MedlinePlus Connect  &amp; the  NLM Web Site</vt:lpstr>
      <vt:lpstr>m.medlineplus.gov</vt:lpstr>
      <vt:lpstr>Screen captures of the MedlinePlus English homepages before and after the redesign.</vt:lpstr>
      <vt:lpstr>Screen capture of the MedlinePlus English asthma health topic page</vt:lpstr>
      <vt:lpstr>Screen capture of the MedlinePlus English asthma health topic page (http://www.nlm.nih.gov/medlineplus/asthma.html) with the email updates sign up box highlighted</vt:lpstr>
      <vt:lpstr>Screen capture of the MedlinePlus English asthma health topic page (http://www.nlm.nih.gov/medlineplus/asthma.html) with the bookmark and share tool highlighted</vt:lpstr>
      <vt:lpstr>Screen capture of the MedlinePlus Mobile English homepage on an iPhone (m.medlineplus.gov)</vt:lpstr>
      <vt:lpstr>Screen capture of the MedlinePlus Mobile asthma English health topic page on an iPhone</vt:lpstr>
      <vt:lpstr>Screen capture of the MedlinePlus Mobile English search box on an iPhone</vt:lpstr>
      <vt:lpstr>Screen capture of the MedlinePlus Mobile English search results page on an iPhone</vt:lpstr>
      <vt:lpstr>Screen capture of an English drug monograph page on MedlinePlus Mobile on an iPhone</vt:lpstr>
      <vt:lpstr>Screen capture of images from the English medical encyclopedia on MedlinePlus Mobile on an iPhone</vt:lpstr>
      <vt:lpstr>Screen capture of an illustration of the lunch in the English medical encyclopedia on MedlinePlus Mobile on an iPhone</vt:lpstr>
      <vt:lpstr>Screen capture of an English HealthDay news article on MedlinePlus Mobile on an iPhone</vt:lpstr>
      <vt:lpstr>Screen capture of the medical dictionary search page on MedlinePlus Mobile on an iPhone</vt:lpstr>
      <vt:lpstr>Screen capture of the medical dictionary search result page for "cartilage" on MedlinePlus Mobile on an iPhone</vt:lpstr>
      <vt:lpstr>Screen capture of the MedlinePlus Mobile English homepage on an iPhone (m.medlineplus.gov)</vt:lpstr>
      <vt:lpstr>Discovering MedlinePlus Mobile</vt:lpstr>
      <vt:lpstr>Discovering MedlinePlus Mobile</vt:lpstr>
      <vt:lpstr>Discovering MedlinePlus Mobile</vt:lpstr>
      <vt:lpstr>Discovering MedlinePlus Mobile</vt:lpstr>
      <vt:lpstr>Anatomy Videos</vt:lpstr>
      <vt:lpstr>Anatomy Videos</vt:lpstr>
      <vt:lpstr>Anatomy Videos</vt:lpstr>
      <vt:lpstr>Screen capture of the English Herbs and Supplements page on MedlinePlus with the logo of the content provider highlighted (http://www.nlm.nih.gov/medlineplus/druginfo/herb_All.html)</vt:lpstr>
      <vt:lpstr>Screen capture of the English Fish Oil page on MedlinePlus (http://www.nlm.nih.gov/medlineplus/druginfo/natural/993.html)</vt:lpstr>
      <vt:lpstr>Screen capture of the English Fish Oil page on MedlinePlus with the table of contents highlighted (http://www.nlm.nih.gov/medlineplus/druginfo/natural/993.html)</vt:lpstr>
      <vt:lpstr>MedlinePlus Web Service</vt:lpstr>
      <vt:lpstr>Health Topics Search Collection</vt:lpstr>
      <vt:lpstr>Screen capture of the English Diabetes Medicines health topic page on MedlinePlus (http://www.nlm.nih.gov/medlineplus/diabetesmedicines.html)</vt:lpstr>
      <vt:lpstr>Sample Request</vt:lpstr>
      <vt:lpstr>Sample Response</vt:lpstr>
      <vt:lpstr>Response Elements</vt:lpstr>
      <vt:lpstr>http://www.nlm.nih.gov/medlineplus/webservices.html</vt:lpstr>
      <vt:lpstr>MedlinePlus Connect:  Linking EHRs to Consumer Health Information      </vt:lpstr>
      <vt:lpstr>MedlinePlus Connect</vt:lpstr>
      <vt:lpstr>Standards</vt:lpstr>
      <vt:lpstr>Mockup of a patient health record with conditions listed with a link to Asthma highlighted</vt:lpstr>
      <vt:lpstr>MedlinePlus Connect for Diagnoses</vt:lpstr>
      <vt:lpstr>Spanish MedlinePlus Connect for Diagnoses</vt:lpstr>
      <vt:lpstr>Mockup of a patient health record listing medications with a link to Paxil highlighted</vt:lpstr>
      <vt:lpstr>MedlinePlus Connect for Medications</vt:lpstr>
      <vt:lpstr>Logos of organizations that have implemented MedlinePlus Connect</vt:lpstr>
      <vt:lpstr>Slide 44</vt:lpstr>
      <vt:lpstr>Screen capture of the MedlinePlus English homepage</vt:lpstr>
      <vt:lpstr>  Updating the NLM Web Site  with a  User-Driven Design</vt:lpstr>
      <vt:lpstr>Screen capture of the old NLM homepage</vt:lpstr>
      <vt:lpstr>Who are our users?</vt:lpstr>
      <vt:lpstr>What are users trying to do? </vt:lpstr>
      <vt:lpstr>Slide 50</vt:lpstr>
      <vt:lpstr>Researchers/Scientists</vt:lpstr>
      <vt:lpstr>Health Care Providers</vt:lpstr>
      <vt:lpstr>Librarians</vt:lpstr>
      <vt:lpstr>Translating User Data into Design</vt:lpstr>
      <vt:lpstr>Prominent features on the redesigned NLM homepage</vt:lpstr>
      <vt:lpstr>Prominent features on the redesigned NLM homepage</vt:lpstr>
      <vt:lpstr>New About NLM page</vt:lpstr>
      <vt:lpstr>Search Enhancements</vt:lpstr>
      <vt:lpstr>NLM Mobile</vt:lpstr>
      <vt:lpstr>Mobile View</vt:lpstr>
      <vt:lpstr>Desktop View</vt:lpstr>
      <vt:lpstr>Widescreen View</vt:lpstr>
      <vt:lpstr>Redirect</vt:lpstr>
      <vt:lpstr>MedlinePlus homepage, MedlinePlus Connect page and NLM homepage screen captures</vt:lpstr>
    </vt:vector>
  </TitlesOfParts>
  <Company>National Library of Medicine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MedlinePlus, MedlinePlus Connect and the NLM Web Site</dc:title>
  <dc:subject>MedlinePlus, MedlinePlus, Connect, NLM Web Site</dc:subject>
  <dc:creator>National Library of Medicine</dc:creator>
  <cp:keywords>MedlinePlus, MedlinePlus, Connect, NLM Web Site</cp:keywords>
  <cp:lastModifiedBy>nlm</cp:lastModifiedBy>
  <cp:revision>142</cp:revision>
  <dcterms:created xsi:type="dcterms:W3CDTF">2011-04-29T15:06:37Z</dcterms:created>
  <dcterms:modified xsi:type="dcterms:W3CDTF">2011-06-06T12:02:03Z</dcterms:modified>
</cp:coreProperties>
</file>